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6" r:id="rId2"/>
    <p:sldId id="261" r:id="rId3"/>
    <p:sldId id="256" r:id="rId4"/>
    <p:sldId id="257" r:id="rId5"/>
    <p:sldId id="340" r:id="rId6"/>
    <p:sldId id="338" r:id="rId7"/>
    <p:sldId id="332" r:id="rId8"/>
    <p:sldId id="322" r:id="rId9"/>
    <p:sldId id="369" r:id="rId10"/>
    <p:sldId id="335" r:id="rId11"/>
    <p:sldId id="336" r:id="rId12"/>
    <p:sldId id="258" r:id="rId13"/>
    <p:sldId id="264" r:id="rId14"/>
    <p:sldId id="346" r:id="rId15"/>
    <p:sldId id="347" r:id="rId16"/>
    <p:sldId id="265" r:id="rId17"/>
    <p:sldId id="267" r:id="rId18"/>
    <p:sldId id="268" r:id="rId19"/>
    <p:sldId id="262" r:id="rId20"/>
    <p:sldId id="31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0" d="100"/>
          <a:sy n="80" d="100"/>
        </p:scale>
        <p:origin x="-96" y="-57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05E34-6686-4D54-9878-9EEB3BB34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8333D1-2616-44AF-B8AA-F1C1A8E91A19}">
      <dgm:prSet custT="1"/>
      <dgm:spPr/>
      <dgm:t>
        <a:bodyPr/>
        <a:lstStyle/>
        <a:p>
          <a:r>
            <a:rPr lang="uk-UA" sz="1600" b="1" dirty="0"/>
            <a:t>                НАВЧАЛЬНО-МЕТОДИЧНИЙ ЦЕНТР  ПРОФЕСІЙНО-ТЕХНІЧНОЇ ОСВІТИ У ВІННИЦЬКІЙ ОБЛАСТІ</a:t>
          </a:r>
          <a:endParaRPr lang="ru-RU" sz="1600" dirty="0"/>
        </a:p>
      </dgm:t>
    </dgm:pt>
    <dgm:pt modelId="{7452496F-F7DE-4865-AA93-195401851B6F}" type="parTrans" cxnId="{A03B01D8-130F-4B2D-AD94-D9EE84AE6958}">
      <dgm:prSet/>
      <dgm:spPr/>
      <dgm:t>
        <a:bodyPr/>
        <a:lstStyle/>
        <a:p>
          <a:endParaRPr lang="ru-RU"/>
        </a:p>
      </dgm:t>
    </dgm:pt>
    <dgm:pt modelId="{9A09FED4-AA1F-4B2D-B7E3-49B735C18F86}" type="sibTrans" cxnId="{A03B01D8-130F-4B2D-AD94-D9EE84AE6958}">
      <dgm:prSet/>
      <dgm:spPr/>
      <dgm:t>
        <a:bodyPr/>
        <a:lstStyle/>
        <a:p>
          <a:endParaRPr lang="ru-RU"/>
        </a:p>
      </dgm:t>
    </dgm:pt>
    <dgm:pt modelId="{23868E0C-058A-4D79-A1E0-AC0F9DC38590}" type="pres">
      <dgm:prSet presAssocID="{B0405E34-6686-4D54-9878-9EEB3BB347C3}" presName="linear" presStyleCnt="0">
        <dgm:presLayoutVars>
          <dgm:animLvl val="lvl"/>
          <dgm:resizeHandles val="exact"/>
        </dgm:presLayoutVars>
      </dgm:prSet>
      <dgm:spPr/>
      <dgm:t>
        <a:bodyPr/>
        <a:lstStyle/>
        <a:p>
          <a:endParaRPr lang="ru-RU"/>
        </a:p>
      </dgm:t>
    </dgm:pt>
    <dgm:pt modelId="{3E1145FA-2720-406D-BE35-02F093256AE4}" type="pres">
      <dgm:prSet presAssocID="{A98333D1-2616-44AF-B8AA-F1C1A8E91A19}" presName="parentText" presStyleLbl="node1" presStyleIdx="0" presStyleCnt="1" custLinFactNeighborY="-39139">
        <dgm:presLayoutVars>
          <dgm:chMax val="0"/>
          <dgm:bulletEnabled val="1"/>
        </dgm:presLayoutVars>
      </dgm:prSet>
      <dgm:spPr/>
      <dgm:t>
        <a:bodyPr/>
        <a:lstStyle/>
        <a:p>
          <a:endParaRPr lang="ru-RU"/>
        </a:p>
      </dgm:t>
    </dgm:pt>
  </dgm:ptLst>
  <dgm:cxnLst>
    <dgm:cxn modelId="{A03B01D8-130F-4B2D-AD94-D9EE84AE6958}" srcId="{B0405E34-6686-4D54-9878-9EEB3BB347C3}" destId="{A98333D1-2616-44AF-B8AA-F1C1A8E91A19}" srcOrd="0" destOrd="0" parTransId="{7452496F-F7DE-4865-AA93-195401851B6F}" sibTransId="{9A09FED4-AA1F-4B2D-B7E3-49B735C18F86}"/>
    <dgm:cxn modelId="{11D6B2A8-3B12-438C-B8E9-74DA3DF21002}" type="presOf" srcId="{A98333D1-2616-44AF-B8AA-F1C1A8E91A19}" destId="{3E1145FA-2720-406D-BE35-02F093256AE4}" srcOrd="0" destOrd="0" presId="urn:microsoft.com/office/officeart/2005/8/layout/vList2"/>
    <dgm:cxn modelId="{76EAA3E4-F573-4B5A-BEB2-AF8FC885A370}" type="presOf" srcId="{B0405E34-6686-4D54-9878-9EEB3BB347C3}" destId="{23868E0C-058A-4D79-A1E0-AC0F9DC38590}" srcOrd="0" destOrd="0" presId="urn:microsoft.com/office/officeart/2005/8/layout/vList2"/>
    <dgm:cxn modelId="{26995F6B-5C5F-49BC-A7E2-E4CC472C9015}" type="presParOf" srcId="{23868E0C-058A-4D79-A1E0-AC0F9DC38590}" destId="{3E1145FA-2720-406D-BE35-02F093256AE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405E34-6686-4D54-9878-9EEB3BB34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8333D1-2616-44AF-B8AA-F1C1A8E91A19}">
      <dgm:prSet custT="1"/>
      <dgm:spPr/>
      <dgm:t>
        <a:bodyPr/>
        <a:lstStyle/>
        <a:p>
          <a:r>
            <a:rPr lang="uk-UA" sz="1600" b="1" dirty="0"/>
            <a:t>                НАВЧАЛЬНО-МЕТОДИЧНИЙ ЦЕНТР  ПРОФЕСІЙНО-ТЕХНІЧНОЇ ОСВІТИ У ВІННИЦЬКІЙ ОБЛАСТІ</a:t>
          </a:r>
          <a:endParaRPr lang="ru-RU" sz="1600" dirty="0"/>
        </a:p>
      </dgm:t>
    </dgm:pt>
    <dgm:pt modelId="{7452496F-F7DE-4865-AA93-195401851B6F}" type="parTrans" cxnId="{A03B01D8-130F-4B2D-AD94-D9EE84AE6958}">
      <dgm:prSet/>
      <dgm:spPr/>
      <dgm:t>
        <a:bodyPr/>
        <a:lstStyle/>
        <a:p>
          <a:endParaRPr lang="ru-RU"/>
        </a:p>
      </dgm:t>
    </dgm:pt>
    <dgm:pt modelId="{9A09FED4-AA1F-4B2D-B7E3-49B735C18F86}" type="sibTrans" cxnId="{A03B01D8-130F-4B2D-AD94-D9EE84AE6958}">
      <dgm:prSet/>
      <dgm:spPr/>
      <dgm:t>
        <a:bodyPr/>
        <a:lstStyle/>
        <a:p>
          <a:endParaRPr lang="ru-RU"/>
        </a:p>
      </dgm:t>
    </dgm:pt>
    <dgm:pt modelId="{23868E0C-058A-4D79-A1E0-AC0F9DC38590}" type="pres">
      <dgm:prSet presAssocID="{B0405E34-6686-4D54-9878-9EEB3BB347C3}" presName="linear" presStyleCnt="0">
        <dgm:presLayoutVars>
          <dgm:animLvl val="lvl"/>
          <dgm:resizeHandles val="exact"/>
        </dgm:presLayoutVars>
      </dgm:prSet>
      <dgm:spPr/>
      <dgm:t>
        <a:bodyPr/>
        <a:lstStyle/>
        <a:p>
          <a:endParaRPr lang="ru-RU"/>
        </a:p>
      </dgm:t>
    </dgm:pt>
    <dgm:pt modelId="{3E1145FA-2720-406D-BE35-02F093256AE4}" type="pres">
      <dgm:prSet presAssocID="{A98333D1-2616-44AF-B8AA-F1C1A8E91A19}" presName="parentText" presStyleLbl="node1" presStyleIdx="0" presStyleCnt="1" custLinFactNeighborX="-4528" custLinFactNeighborY="-1205">
        <dgm:presLayoutVars>
          <dgm:chMax val="0"/>
          <dgm:bulletEnabled val="1"/>
        </dgm:presLayoutVars>
      </dgm:prSet>
      <dgm:spPr/>
      <dgm:t>
        <a:bodyPr/>
        <a:lstStyle/>
        <a:p>
          <a:endParaRPr lang="ru-RU"/>
        </a:p>
      </dgm:t>
    </dgm:pt>
  </dgm:ptLst>
  <dgm:cxnLst>
    <dgm:cxn modelId="{A03B01D8-130F-4B2D-AD94-D9EE84AE6958}" srcId="{B0405E34-6686-4D54-9878-9EEB3BB347C3}" destId="{A98333D1-2616-44AF-B8AA-F1C1A8E91A19}" srcOrd="0" destOrd="0" parTransId="{7452496F-F7DE-4865-AA93-195401851B6F}" sibTransId="{9A09FED4-AA1F-4B2D-B7E3-49B735C18F86}"/>
    <dgm:cxn modelId="{11D6B2A8-3B12-438C-B8E9-74DA3DF21002}" type="presOf" srcId="{A98333D1-2616-44AF-B8AA-F1C1A8E91A19}" destId="{3E1145FA-2720-406D-BE35-02F093256AE4}" srcOrd="0" destOrd="0" presId="urn:microsoft.com/office/officeart/2005/8/layout/vList2"/>
    <dgm:cxn modelId="{76EAA3E4-F573-4B5A-BEB2-AF8FC885A370}" type="presOf" srcId="{B0405E34-6686-4D54-9878-9EEB3BB347C3}" destId="{23868E0C-058A-4D79-A1E0-AC0F9DC38590}" srcOrd="0" destOrd="0" presId="urn:microsoft.com/office/officeart/2005/8/layout/vList2"/>
    <dgm:cxn modelId="{26995F6B-5C5F-49BC-A7E2-E4CC472C9015}" type="presParOf" srcId="{23868E0C-058A-4D79-A1E0-AC0F9DC38590}" destId="{3E1145FA-2720-406D-BE35-02F093256AE4}"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405E34-6686-4D54-9878-9EEB3BB34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8333D1-2616-44AF-B8AA-F1C1A8E91A19}">
      <dgm:prSet custT="1"/>
      <dgm:spPr/>
      <dgm:t>
        <a:bodyPr/>
        <a:lstStyle/>
        <a:p>
          <a:r>
            <a:rPr lang="uk-UA" sz="1600" b="1" dirty="0"/>
            <a:t>                НАВЧАЛЬНО-МЕТОДИЧНИЙ ЦЕНТР  ПРОФЕСІЙНО-ТЕХНІЧНОЇ ОСВІТИ У ВІННИЦЬКІЙ ОБЛАСТІ</a:t>
          </a:r>
          <a:endParaRPr lang="ru-RU" sz="1600" dirty="0"/>
        </a:p>
      </dgm:t>
    </dgm:pt>
    <dgm:pt modelId="{7452496F-F7DE-4865-AA93-195401851B6F}" type="parTrans" cxnId="{A03B01D8-130F-4B2D-AD94-D9EE84AE6958}">
      <dgm:prSet/>
      <dgm:spPr/>
      <dgm:t>
        <a:bodyPr/>
        <a:lstStyle/>
        <a:p>
          <a:endParaRPr lang="ru-RU"/>
        </a:p>
      </dgm:t>
    </dgm:pt>
    <dgm:pt modelId="{9A09FED4-AA1F-4B2D-B7E3-49B735C18F86}" type="sibTrans" cxnId="{A03B01D8-130F-4B2D-AD94-D9EE84AE6958}">
      <dgm:prSet/>
      <dgm:spPr/>
      <dgm:t>
        <a:bodyPr/>
        <a:lstStyle/>
        <a:p>
          <a:endParaRPr lang="ru-RU"/>
        </a:p>
      </dgm:t>
    </dgm:pt>
    <dgm:pt modelId="{23868E0C-058A-4D79-A1E0-AC0F9DC38590}" type="pres">
      <dgm:prSet presAssocID="{B0405E34-6686-4D54-9878-9EEB3BB347C3}" presName="linear" presStyleCnt="0">
        <dgm:presLayoutVars>
          <dgm:animLvl val="lvl"/>
          <dgm:resizeHandles val="exact"/>
        </dgm:presLayoutVars>
      </dgm:prSet>
      <dgm:spPr/>
      <dgm:t>
        <a:bodyPr/>
        <a:lstStyle/>
        <a:p>
          <a:endParaRPr lang="ru-RU"/>
        </a:p>
      </dgm:t>
    </dgm:pt>
    <dgm:pt modelId="{3E1145FA-2720-406D-BE35-02F093256AE4}" type="pres">
      <dgm:prSet presAssocID="{A98333D1-2616-44AF-B8AA-F1C1A8E91A19}" presName="parentText" presStyleLbl="node1" presStyleIdx="0" presStyleCnt="1" custLinFactNeighborX="-4528" custLinFactNeighborY="-1205">
        <dgm:presLayoutVars>
          <dgm:chMax val="0"/>
          <dgm:bulletEnabled val="1"/>
        </dgm:presLayoutVars>
      </dgm:prSet>
      <dgm:spPr/>
      <dgm:t>
        <a:bodyPr/>
        <a:lstStyle/>
        <a:p>
          <a:endParaRPr lang="ru-RU"/>
        </a:p>
      </dgm:t>
    </dgm:pt>
  </dgm:ptLst>
  <dgm:cxnLst>
    <dgm:cxn modelId="{A03B01D8-130F-4B2D-AD94-D9EE84AE6958}" srcId="{B0405E34-6686-4D54-9878-9EEB3BB347C3}" destId="{A98333D1-2616-44AF-B8AA-F1C1A8E91A19}" srcOrd="0" destOrd="0" parTransId="{7452496F-F7DE-4865-AA93-195401851B6F}" sibTransId="{9A09FED4-AA1F-4B2D-B7E3-49B735C18F86}"/>
    <dgm:cxn modelId="{11D6B2A8-3B12-438C-B8E9-74DA3DF21002}" type="presOf" srcId="{A98333D1-2616-44AF-B8AA-F1C1A8E91A19}" destId="{3E1145FA-2720-406D-BE35-02F093256AE4}" srcOrd="0" destOrd="0" presId="urn:microsoft.com/office/officeart/2005/8/layout/vList2"/>
    <dgm:cxn modelId="{76EAA3E4-F573-4B5A-BEB2-AF8FC885A370}" type="presOf" srcId="{B0405E34-6686-4D54-9878-9EEB3BB347C3}" destId="{23868E0C-058A-4D79-A1E0-AC0F9DC38590}" srcOrd="0" destOrd="0" presId="urn:microsoft.com/office/officeart/2005/8/layout/vList2"/>
    <dgm:cxn modelId="{26995F6B-5C5F-49BC-A7E2-E4CC472C9015}" type="presParOf" srcId="{23868E0C-058A-4D79-A1E0-AC0F9DC38590}" destId="{3E1145FA-2720-406D-BE35-02F093256AE4}"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405E34-6686-4D54-9878-9EEB3BB34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8333D1-2616-44AF-B8AA-F1C1A8E91A19}">
      <dgm:prSet custT="1"/>
      <dgm:spPr/>
      <dgm:t>
        <a:bodyPr/>
        <a:lstStyle/>
        <a:p>
          <a:r>
            <a:rPr lang="uk-UA" sz="1600" b="1" dirty="0"/>
            <a:t>                НАВЧАЛЬНО-МЕТОДИЧНИЙ ЦЕНТР  ПРОФЕСІЙНО-ТЕХНІЧНОЇ ОСВІТИ У ВІННИЦЬКІЙ ОБЛАСТІ</a:t>
          </a:r>
          <a:endParaRPr lang="ru-RU" sz="1600" dirty="0"/>
        </a:p>
      </dgm:t>
    </dgm:pt>
    <dgm:pt modelId="{7452496F-F7DE-4865-AA93-195401851B6F}" type="parTrans" cxnId="{A03B01D8-130F-4B2D-AD94-D9EE84AE6958}">
      <dgm:prSet/>
      <dgm:spPr/>
      <dgm:t>
        <a:bodyPr/>
        <a:lstStyle/>
        <a:p>
          <a:endParaRPr lang="ru-RU"/>
        </a:p>
      </dgm:t>
    </dgm:pt>
    <dgm:pt modelId="{9A09FED4-AA1F-4B2D-B7E3-49B735C18F86}" type="sibTrans" cxnId="{A03B01D8-130F-4B2D-AD94-D9EE84AE6958}">
      <dgm:prSet/>
      <dgm:spPr/>
      <dgm:t>
        <a:bodyPr/>
        <a:lstStyle/>
        <a:p>
          <a:endParaRPr lang="ru-RU"/>
        </a:p>
      </dgm:t>
    </dgm:pt>
    <dgm:pt modelId="{23868E0C-058A-4D79-A1E0-AC0F9DC38590}" type="pres">
      <dgm:prSet presAssocID="{B0405E34-6686-4D54-9878-9EEB3BB347C3}" presName="linear" presStyleCnt="0">
        <dgm:presLayoutVars>
          <dgm:animLvl val="lvl"/>
          <dgm:resizeHandles val="exact"/>
        </dgm:presLayoutVars>
      </dgm:prSet>
      <dgm:spPr/>
      <dgm:t>
        <a:bodyPr/>
        <a:lstStyle/>
        <a:p>
          <a:endParaRPr lang="ru-RU"/>
        </a:p>
      </dgm:t>
    </dgm:pt>
    <dgm:pt modelId="{3E1145FA-2720-406D-BE35-02F093256AE4}" type="pres">
      <dgm:prSet presAssocID="{A98333D1-2616-44AF-B8AA-F1C1A8E91A19}" presName="parentText" presStyleLbl="node1" presStyleIdx="0" presStyleCnt="1" custLinFactNeighborX="-4528" custLinFactNeighborY="-1205">
        <dgm:presLayoutVars>
          <dgm:chMax val="0"/>
          <dgm:bulletEnabled val="1"/>
        </dgm:presLayoutVars>
      </dgm:prSet>
      <dgm:spPr/>
      <dgm:t>
        <a:bodyPr/>
        <a:lstStyle/>
        <a:p>
          <a:endParaRPr lang="ru-RU"/>
        </a:p>
      </dgm:t>
    </dgm:pt>
  </dgm:ptLst>
  <dgm:cxnLst>
    <dgm:cxn modelId="{A03B01D8-130F-4B2D-AD94-D9EE84AE6958}" srcId="{B0405E34-6686-4D54-9878-9EEB3BB347C3}" destId="{A98333D1-2616-44AF-B8AA-F1C1A8E91A19}" srcOrd="0" destOrd="0" parTransId="{7452496F-F7DE-4865-AA93-195401851B6F}" sibTransId="{9A09FED4-AA1F-4B2D-B7E3-49B735C18F86}"/>
    <dgm:cxn modelId="{11D6B2A8-3B12-438C-B8E9-74DA3DF21002}" type="presOf" srcId="{A98333D1-2616-44AF-B8AA-F1C1A8E91A19}" destId="{3E1145FA-2720-406D-BE35-02F093256AE4}" srcOrd="0" destOrd="0" presId="urn:microsoft.com/office/officeart/2005/8/layout/vList2"/>
    <dgm:cxn modelId="{76EAA3E4-F573-4B5A-BEB2-AF8FC885A370}" type="presOf" srcId="{B0405E34-6686-4D54-9878-9EEB3BB347C3}" destId="{23868E0C-058A-4D79-A1E0-AC0F9DC38590}" srcOrd="0" destOrd="0" presId="urn:microsoft.com/office/officeart/2005/8/layout/vList2"/>
    <dgm:cxn modelId="{26995F6B-5C5F-49BC-A7E2-E4CC472C9015}" type="presParOf" srcId="{23868E0C-058A-4D79-A1E0-AC0F9DC38590}" destId="{3E1145FA-2720-406D-BE35-02F093256AE4}" srcOrd="0"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4D95C6-EC67-416A-A2BA-F83348B8C165}"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ru-RU"/>
        </a:p>
      </dgm:t>
    </dgm:pt>
    <dgm:pt modelId="{AE156EA5-4459-4375-99A0-FBA80A227BDA}">
      <dgm:prSet custT="1"/>
      <dgm:spPr/>
      <dgm:t>
        <a:bodyPr/>
        <a:lstStyle/>
        <a:p>
          <a:r>
            <a:rPr lang="uk-UA" sz="2000" b="1" dirty="0"/>
            <a:t>А стосовно 11-го класу? </a:t>
          </a:r>
          <a:endParaRPr lang="ru-RU" sz="2000" dirty="0"/>
        </a:p>
      </dgm:t>
    </dgm:pt>
    <dgm:pt modelId="{4A872B17-DF8A-4EBF-940C-3B31EB1D5555}" type="parTrans" cxnId="{7F29D625-61B3-4AF2-9522-0A7B12E76735}">
      <dgm:prSet/>
      <dgm:spPr/>
      <dgm:t>
        <a:bodyPr/>
        <a:lstStyle/>
        <a:p>
          <a:endParaRPr lang="ru-RU"/>
        </a:p>
      </dgm:t>
    </dgm:pt>
    <dgm:pt modelId="{A1970DFA-5F65-4004-BD15-DE84CB6484F9}" type="sibTrans" cxnId="{7F29D625-61B3-4AF2-9522-0A7B12E76735}">
      <dgm:prSet/>
      <dgm:spPr/>
      <dgm:t>
        <a:bodyPr/>
        <a:lstStyle/>
        <a:p>
          <a:endParaRPr lang="ru-RU"/>
        </a:p>
      </dgm:t>
    </dgm:pt>
    <dgm:pt modelId="{29A02F74-45A3-4FB0-A8F2-94106302EDD0}">
      <dgm:prSet/>
      <dgm:spPr/>
      <dgm:t>
        <a:bodyPr/>
        <a:lstStyle/>
        <a:p>
          <a:r>
            <a:rPr lang="uk-UA"/>
            <a:t>– В 11-му класі ми проводили ДПА у форматі зовнішньо незалежного оцінювання до початку ковідних років. І готові повернутися до неї щойно будемо розуміти, що переважна більшість здобувачів повної загальної та середньої освіти можуть брати участь в цьому оцінюванні, що ми не заблокуємо освітню траєкторію учасників, які перебувають в дуже скрутних обставинах і через них не можуть взяти участь в оцінюванні. </a:t>
          </a:r>
          <a:endParaRPr lang="ru-RU"/>
        </a:p>
      </dgm:t>
    </dgm:pt>
    <dgm:pt modelId="{06003CC3-44CA-4DB6-801E-BAC5D6BA6CF6}" type="parTrans" cxnId="{B4FB3446-ED47-445B-BA05-9A1D5EC31F5C}">
      <dgm:prSet/>
      <dgm:spPr/>
      <dgm:t>
        <a:bodyPr/>
        <a:lstStyle/>
        <a:p>
          <a:endParaRPr lang="ru-RU"/>
        </a:p>
      </dgm:t>
    </dgm:pt>
    <dgm:pt modelId="{218C52D9-FB5F-4681-A1BD-9C63249AF49B}" type="sibTrans" cxnId="{B4FB3446-ED47-445B-BA05-9A1D5EC31F5C}">
      <dgm:prSet/>
      <dgm:spPr/>
      <dgm:t>
        <a:bodyPr/>
        <a:lstStyle/>
        <a:p>
          <a:endParaRPr lang="ru-RU"/>
        </a:p>
      </dgm:t>
    </dgm:pt>
    <dgm:pt modelId="{61C4218D-77C4-4683-93AB-52491F1738F4}" type="pres">
      <dgm:prSet presAssocID="{D74D95C6-EC67-416A-A2BA-F83348B8C165}" presName="Name0" presStyleCnt="0">
        <dgm:presLayoutVars>
          <dgm:dir/>
          <dgm:resizeHandles val="exact"/>
        </dgm:presLayoutVars>
      </dgm:prSet>
      <dgm:spPr/>
      <dgm:t>
        <a:bodyPr/>
        <a:lstStyle/>
        <a:p>
          <a:endParaRPr lang="ru-RU"/>
        </a:p>
      </dgm:t>
    </dgm:pt>
    <dgm:pt modelId="{E403DA57-AADF-43A3-8B07-4BA572414087}" type="pres">
      <dgm:prSet presAssocID="{AE156EA5-4459-4375-99A0-FBA80A227BDA}" presName="node" presStyleLbl="node1" presStyleIdx="0" presStyleCnt="2" custLinFactNeighborX="4159" custLinFactNeighborY="7158">
        <dgm:presLayoutVars>
          <dgm:bulletEnabled val="1"/>
        </dgm:presLayoutVars>
      </dgm:prSet>
      <dgm:spPr/>
      <dgm:t>
        <a:bodyPr/>
        <a:lstStyle/>
        <a:p>
          <a:endParaRPr lang="ru-RU"/>
        </a:p>
      </dgm:t>
    </dgm:pt>
    <dgm:pt modelId="{7A04097E-0B0B-4D33-A53F-8BF61E514A2B}" type="pres">
      <dgm:prSet presAssocID="{A1970DFA-5F65-4004-BD15-DE84CB6484F9}" presName="sibTrans" presStyleLbl="sibTrans2D1" presStyleIdx="0" presStyleCnt="1"/>
      <dgm:spPr/>
      <dgm:t>
        <a:bodyPr/>
        <a:lstStyle/>
        <a:p>
          <a:endParaRPr lang="ru-RU"/>
        </a:p>
      </dgm:t>
    </dgm:pt>
    <dgm:pt modelId="{3B05144D-2003-4413-86D4-7B1278E40AC9}" type="pres">
      <dgm:prSet presAssocID="{A1970DFA-5F65-4004-BD15-DE84CB6484F9}" presName="connectorText" presStyleLbl="sibTrans2D1" presStyleIdx="0" presStyleCnt="1"/>
      <dgm:spPr/>
      <dgm:t>
        <a:bodyPr/>
        <a:lstStyle/>
        <a:p>
          <a:endParaRPr lang="ru-RU"/>
        </a:p>
      </dgm:t>
    </dgm:pt>
    <dgm:pt modelId="{EC65E0DD-85C0-40A9-B4C6-AAA19FB94F4C}" type="pres">
      <dgm:prSet presAssocID="{29A02F74-45A3-4FB0-A8F2-94106302EDD0}" presName="node" presStyleLbl="node1" presStyleIdx="1" presStyleCnt="2">
        <dgm:presLayoutVars>
          <dgm:bulletEnabled val="1"/>
        </dgm:presLayoutVars>
      </dgm:prSet>
      <dgm:spPr/>
      <dgm:t>
        <a:bodyPr/>
        <a:lstStyle/>
        <a:p>
          <a:endParaRPr lang="ru-RU"/>
        </a:p>
      </dgm:t>
    </dgm:pt>
  </dgm:ptLst>
  <dgm:cxnLst>
    <dgm:cxn modelId="{B44E3917-FD91-4F17-B4CC-A96F24CF4D9C}" type="presOf" srcId="{A1970DFA-5F65-4004-BD15-DE84CB6484F9}" destId="{3B05144D-2003-4413-86D4-7B1278E40AC9}" srcOrd="1" destOrd="0" presId="urn:microsoft.com/office/officeart/2005/8/layout/process1"/>
    <dgm:cxn modelId="{B4FB3446-ED47-445B-BA05-9A1D5EC31F5C}" srcId="{D74D95C6-EC67-416A-A2BA-F83348B8C165}" destId="{29A02F74-45A3-4FB0-A8F2-94106302EDD0}" srcOrd="1" destOrd="0" parTransId="{06003CC3-44CA-4DB6-801E-BAC5D6BA6CF6}" sibTransId="{218C52D9-FB5F-4681-A1BD-9C63249AF49B}"/>
    <dgm:cxn modelId="{CE0916BC-E1F5-4E97-8245-14E071D0CA39}" type="presOf" srcId="{29A02F74-45A3-4FB0-A8F2-94106302EDD0}" destId="{EC65E0DD-85C0-40A9-B4C6-AAA19FB94F4C}" srcOrd="0" destOrd="0" presId="urn:microsoft.com/office/officeart/2005/8/layout/process1"/>
    <dgm:cxn modelId="{3A1DD5BC-7012-46AC-8148-E982E1D774CB}" type="presOf" srcId="{D74D95C6-EC67-416A-A2BA-F83348B8C165}" destId="{61C4218D-77C4-4683-93AB-52491F1738F4}" srcOrd="0" destOrd="0" presId="urn:microsoft.com/office/officeart/2005/8/layout/process1"/>
    <dgm:cxn modelId="{7F29D625-61B3-4AF2-9522-0A7B12E76735}" srcId="{D74D95C6-EC67-416A-A2BA-F83348B8C165}" destId="{AE156EA5-4459-4375-99A0-FBA80A227BDA}" srcOrd="0" destOrd="0" parTransId="{4A872B17-DF8A-4EBF-940C-3B31EB1D5555}" sibTransId="{A1970DFA-5F65-4004-BD15-DE84CB6484F9}"/>
    <dgm:cxn modelId="{F7A6718D-1CC6-4C4A-A6C4-C0E440A469B5}" type="presOf" srcId="{A1970DFA-5F65-4004-BD15-DE84CB6484F9}" destId="{7A04097E-0B0B-4D33-A53F-8BF61E514A2B}" srcOrd="0" destOrd="0" presId="urn:microsoft.com/office/officeart/2005/8/layout/process1"/>
    <dgm:cxn modelId="{26DE16AB-ED2F-4D96-A9A7-F0663DAB5206}" type="presOf" srcId="{AE156EA5-4459-4375-99A0-FBA80A227BDA}" destId="{E403DA57-AADF-43A3-8B07-4BA572414087}" srcOrd="0" destOrd="0" presId="urn:microsoft.com/office/officeart/2005/8/layout/process1"/>
    <dgm:cxn modelId="{6B9EBAE7-CA34-4324-BD04-66AEA8565998}" type="presParOf" srcId="{61C4218D-77C4-4683-93AB-52491F1738F4}" destId="{E403DA57-AADF-43A3-8B07-4BA572414087}" srcOrd="0" destOrd="0" presId="urn:microsoft.com/office/officeart/2005/8/layout/process1"/>
    <dgm:cxn modelId="{4B87ADBD-739C-4EBC-8242-42855CA6079F}" type="presParOf" srcId="{61C4218D-77C4-4683-93AB-52491F1738F4}" destId="{7A04097E-0B0B-4D33-A53F-8BF61E514A2B}" srcOrd="1" destOrd="0" presId="urn:microsoft.com/office/officeart/2005/8/layout/process1"/>
    <dgm:cxn modelId="{0EC79D60-3BFB-4E6C-932D-44C9A8B9D3F9}" type="presParOf" srcId="{7A04097E-0B0B-4D33-A53F-8BF61E514A2B}" destId="{3B05144D-2003-4413-86D4-7B1278E40AC9}" srcOrd="0" destOrd="0" presId="urn:microsoft.com/office/officeart/2005/8/layout/process1"/>
    <dgm:cxn modelId="{5B743B54-E69D-492D-B43F-34E2FCCA91DC}" type="presParOf" srcId="{61C4218D-77C4-4683-93AB-52491F1738F4}" destId="{EC65E0DD-85C0-40A9-B4C6-AAA19FB94F4C}"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405E34-6686-4D54-9878-9EEB3BB34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8333D1-2616-44AF-B8AA-F1C1A8E91A19}">
      <dgm:prSet custT="1"/>
      <dgm:spPr/>
      <dgm:t>
        <a:bodyPr/>
        <a:lstStyle/>
        <a:p>
          <a:r>
            <a:rPr lang="uk-UA" sz="1600" b="1" dirty="0"/>
            <a:t>                НАВЧАЛЬНО-МЕТОДИЧНИЙ ЦЕНТР  ПРОФЕСІЙНО-ТЕХНІЧНОЇ ОСВІТИ У ВІННИЦЬКІЙ ОБЛАСТІ</a:t>
          </a:r>
          <a:endParaRPr lang="ru-RU" sz="1600" dirty="0"/>
        </a:p>
      </dgm:t>
    </dgm:pt>
    <dgm:pt modelId="{7452496F-F7DE-4865-AA93-195401851B6F}" type="parTrans" cxnId="{A03B01D8-130F-4B2D-AD94-D9EE84AE6958}">
      <dgm:prSet/>
      <dgm:spPr/>
      <dgm:t>
        <a:bodyPr/>
        <a:lstStyle/>
        <a:p>
          <a:endParaRPr lang="ru-RU"/>
        </a:p>
      </dgm:t>
    </dgm:pt>
    <dgm:pt modelId="{9A09FED4-AA1F-4B2D-B7E3-49B735C18F86}" type="sibTrans" cxnId="{A03B01D8-130F-4B2D-AD94-D9EE84AE6958}">
      <dgm:prSet/>
      <dgm:spPr/>
      <dgm:t>
        <a:bodyPr/>
        <a:lstStyle/>
        <a:p>
          <a:endParaRPr lang="ru-RU"/>
        </a:p>
      </dgm:t>
    </dgm:pt>
    <dgm:pt modelId="{23868E0C-058A-4D79-A1E0-AC0F9DC38590}" type="pres">
      <dgm:prSet presAssocID="{B0405E34-6686-4D54-9878-9EEB3BB347C3}" presName="linear" presStyleCnt="0">
        <dgm:presLayoutVars>
          <dgm:animLvl val="lvl"/>
          <dgm:resizeHandles val="exact"/>
        </dgm:presLayoutVars>
      </dgm:prSet>
      <dgm:spPr/>
      <dgm:t>
        <a:bodyPr/>
        <a:lstStyle/>
        <a:p>
          <a:endParaRPr lang="ru-RU"/>
        </a:p>
      </dgm:t>
    </dgm:pt>
    <dgm:pt modelId="{3E1145FA-2720-406D-BE35-02F093256AE4}" type="pres">
      <dgm:prSet presAssocID="{A98333D1-2616-44AF-B8AA-F1C1A8E91A19}" presName="parentText" presStyleLbl="node1" presStyleIdx="0" presStyleCnt="1" custLinFactNeighborX="-4528" custLinFactNeighborY="-1205">
        <dgm:presLayoutVars>
          <dgm:chMax val="0"/>
          <dgm:bulletEnabled val="1"/>
        </dgm:presLayoutVars>
      </dgm:prSet>
      <dgm:spPr/>
      <dgm:t>
        <a:bodyPr/>
        <a:lstStyle/>
        <a:p>
          <a:endParaRPr lang="ru-RU"/>
        </a:p>
      </dgm:t>
    </dgm:pt>
  </dgm:ptLst>
  <dgm:cxnLst>
    <dgm:cxn modelId="{A03B01D8-130F-4B2D-AD94-D9EE84AE6958}" srcId="{B0405E34-6686-4D54-9878-9EEB3BB347C3}" destId="{A98333D1-2616-44AF-B8AA-F1C1A8E91A19}" srcOrd="0" destOrd="0" parTransId="{7452496F-F7DE-4865-AA93-195401851B6F}" sibTransId="{9A09FED4-AA1F-4B2D-B7E3-49B735C18F86}"/>
    <dgm:cxn modelId="{11D6B2A8-3B12-438C-B8E9-74DA3DF21002}" type="presOf" srcId="{A98333D1-2616-44AF-B8AA-F1C1A8E91A19}" destId="{3E1145FA-2720-406D-BE35-02F093256AE4}" srcOrd="0" destOrd="0" presId="urn:microsoft.com/office/officeart/2005/8/layout/vList2"/>
    <dgm:cxn modelId="{76EAA3E4-F573-4B5A-BEB2-AF8FC885A370}" type="presOf" srcId="{B0405E34-6686-4D54-9878-9EEB3BB347C3}" destId="{23868E0C-058A-4D79-A1E0-AC0F9DC38590}" srcOrd="0" destOrd="0" presId="urn:microsoft.com/office/officeart/2005/8/layout/vList2"/>
    <dgm:cxn modelId="{26995F6B-5C5F-49BC-A7E2-E4CC472C9015}" type="presParOf" srcId="{23868E0C-058A-4D79-A1E0-AC0F9DC38590}" destId="{3E1145FA-2720-406D-BE35-02F093256AE4}" srcOrd="0"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405E34-6686-4D54-9878-9EEB3BB347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A98333D1-2616-44AF-B8AA-F1C1A8E91A19}">
      <dgm:prSet custT="1"/>
      <dgm:spPr/>
      <dgm:t>
        <a:bodyPr/>
        <a:lstStyle/>
        <a:p>
          <a:r>
            <a:rPr lang="uk-UA" sz="1600" b="1" dirty="0"/>
            <a:t>                НАВЧАЛЬНО-МЕТОДИЧНИЙ ЦЕНТР  ПРОФЕСІЙНО-ТЕХНІЧНОЇ ОСВІТИ У ВІННИЦЬКІЙ ОБЛАСТІ</a:t>
          </a:r>
          <a:endParaRPr lang="ru-RU" sz="1600" dirty="0"/>
        </a:p>
      </dgm:t>
    </dgm:pt>
    <dgm:pt modelId="{7452496F-F7DE-4865-AA93-195401851B6F}" type="parTrans" cxnId="{A03B01D8-130F-4B2D-AD94-D9EE84AE6958}">
      <dgm:prSet/>
      <dgm:spPr/>
      <dgm:t>
        <a:bodyPr/>
        <a:lstStyle/>
        <a:p>
          <a:endParaRPr lang="ru-RU"/>
        </a:p>
      </dgm:t>
    </dgm:pt>
    <dgm:pt modelId="{9A09FED4-AA1F-4B2D-B7E3-49B735C18F86}" type="sibTrans" cxnId="{A03B01D8-130F-4B2D-AD94-D9EE84AE6958}">
      <dgm:prSet/>
      <dgm:spPr/>
      <dgm:t>
        <a:bodyPr/>
        <a:lstStyle/>
        <a:p>
          <a:endParaRPr lang="ru-RU"/>
        </a:p>
      </dgm:t>
    </dgm:pt>
    <dgm:pt modelId="{23868E0C-058A-4D79-A1E0-AC0F9DC38590}" type="pres">
      <dgm:prSet presAssocID="{B0405E34-6686-4D54-9878-9EEB3BB347C3}" presName="linear" presStyleCnt="0">
        <dgm:presLayoutVars>
          <dgm:animLvl val="lvl"/>
          <dgm:resizeHandles val="exact"/>
        </dgm:presLayoutVars>
      </dgm:prSet>
      <dgm:spPr/>
      <dgm:t>
        <a:bodyPr/>
        <a:lstStyle/>
        <a:p>
          <a:endParaRPr lang="ru-RU"/>
        </a:p>
      </dgm:t>
    </dgm:pt>
    <dgm:pt modelId="{3E1145FA-2720-406D-BE35-02F093256AE4}" type="pres">
      <dgm:prSet presAssocID="{A98333D1-2616-44AF-B8AA-F1C1A8E91A19}" presName="parentText" presStyleLbl="node1" presStyleIdx="0" presStyleCnt="1" custLinFactNeighborX="-4528" custLinFactNeighborY="-1205">
        <dgm:presLayoutVars>
          <dgm:chMax val="0"/>
          <dgm:bulletEnabled val="1"/>
        </dgm:presLayoutVars>
      </dgm:prSet>
      <dgm:spPr/>
      <dgm:t>
        <a:bodyPr/>
        <a:lstStyle/>
        <a:p>
          <a:endParaRPr lang="ru-RU"/>
        </a:p>
      </dgm:t>
    </dgm:pt>
  </dgm:ptLst>
  <dgm:cxnLst>
    <dgm:cxn modelId="{A03B01D8-130F-4B2D-AD94-D9EE84AE6958}" srcId="{B0405E34-6686-4D54-9878-9EEB3BB347C3}" destId="{A98333D1-2616-44AF-B8AA-F1C1A8E91A19}" srcOrd="0" destOrd="0" parTransId="{7452496F-F7DE-4865-AA93-195401851B6F}" sibTransId="{9A09FED4-AA1F-4B2D-B7E3-49B735C18F86}"/>
    <dgm:cxn modelId="{11D6B2A8-3B12-438C-B8E9-74DA3DF21002}" type="presOf" srcId="{A98333D1-2616-44AF-B8AA-F1C1A8E91A19}" destId="{3E1145FA-2720-406D-BE35-02F093256AE4}" srcOrd="0" destOrd="0" presId="urn:microsoft.com/office/officeart/2005/8/layout/vList2"/>
    <dgm:cxn modelId="{76EAA3E4-F573-4B5A-BEB2-AF8FC885A370}" type="presOf" srcId="{B0405E34-6686-4D54-9878-9EEB3BB347C3}" destId="{23868E0C-058A-4D79-A1E0-AC0F9DC38590}" srcOrd="0" destOrd="0" presId="urn:microsoft.com/office/officeart/2005/8/layout/vList2"/>
    <dgm:cxn modelId="{26995F6B-5C5F-49BC-A7E2-E4CC472C9015}" type="presParOf" srcId="{23868E0C-058A-4D79-A1E0-AC0F9DC38590}" destId="{3E1145FA-2720-406D-BE35-02F093256AE4}" srcOrd="0" destOrd="0" presId="urn:microsoft.com/office/officeart/2005/8/layout/vList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8273-6E2F-4FC3-9847-4F9FE7F5FC33}" type="datetimeFigureOut">
              <a:rPr lang="ru-RU" smtClean="0"/>
              <a:pPr/>
              <a:t>23.01.2024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919E17-A0A9-4B5F-941A-E3E3E3C9B919}" type="slidenum">
              <a:rPr lang="ru-RU" smtClean="0"/>
              <a:pPr/>
              <a:t>‹#›</a:t>
            </a:fld>
            <a:endParaRPr lang="ru-RU"/>
          </a:p>
        </p:txBody>
      </p:sp>
    </p:spTree>
    <p:extLst>
      <p:ext uri="{BB962C8B-B14F-4D97-AF65-F5344CB8AC3E}">
        <p14:creationId xmlns:p14="http://schemas.microsoft.com/office/powerpoint/2010/main" xmlns="" val="1975917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A5919E17-A0A9-4B5F-941A-E3E3E3C9B919}" type="slidenum">
              <a:rPr lang="ru-RU" smtClean="0"/>
              <a:pPr/>
              <a:t>2</a:t>
            </a:fld>
            <a:endParaRPr lang="ru-RU"/>
          </a:p>
        </p:txBody>
      </p:sp>
    </p:spTree>
    <p:extLst>
      <p:ext uri="{BB962C8B-B14F-4D97-AF65-F5344CB8AC3E}">
        <p14:creationId xmlns:p14="http://schemas.microsoft.com/office/powerpoint/2010/main" xmlns="" val="106383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ED77385-1630-4988-BBD5-5B14602B26E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AE46B60B-E01F-4730-95CA-E5CBC9954D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DA841AB9-45FC-460D-A3C8-DD4317309FC4}"/>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5" name="Нижний колонтитул 4">
            <a:extLst>
              <a:ext uri="{FF2B5EF4-FFF2-40B4-BE49-F238E27FC236}">
                <a16:creationId xmlns:a16="http://schemas.microsoft.com/office/drawing/2014/main" xmlns="" id="{2670A2AD-22A8-4776-98CC-17FBF6D045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3FBCB7C-380E-4A9B-B1E5-6E0D47B487AE}"/>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323034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3F5B00-AFE1-436E-927B-799F9735142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9A83FBC9-C0FE-4018-927F-5D1F8DF9708A}"/>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56581D4-B1AC-4AC3-BB56-3D92B5B53C5E}"/>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5" name="Нижний колонтитул 4">
            <a:extLst>
              <a:ext uri="{FF2B5EF4-FFF2-40B4-BE49-F238E27FC236}">
                <a16:creationId xmlns:a16="http://schemas.microsoft.com/office/drawing/2014/main" xmlns="" id="{910E8C72-E20C-48DA-90A6-23E5153B840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E8ECA56-B8DC-4E29-A21D-8D8F975E9917}"/>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134500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E2BACB07-CFA5-42DF-A1F4-060A32FD0F3E}"/>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F546B14F-DFCA-4E31-BAA8-D1691EC5BAF3}"/>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26E9A91-480E-479F-B85F-BF3C05698B13}"/>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5" name="Нижний колонтитул 4">
            <a:extLst>
              <a:ext uri="{FF2B5EF4-FFF2-40B4-BE49-F238E27FC236}">
                <a16:creationId xmlns:a16="http://schemas.microsoft.com/office/drawing/2014/main" xmlns="" id="{79E67C15-ED0A-4583-8238-0C1FCE97161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16261F3-2F5F-45E6-B1B9-76DE0D57C09B}"/>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12231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9BB2769-60BC-4ECB-8770-347E45D1A66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3EC8841-33A4-4334-8DA2-28F5EBC850D0}"/>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B0DDE66-5A89-449E-9718-720E163E6624}"/>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5" name="Нижний колонтитул 4">
            <a:extLst>
              <a:ext uri="{FF2B5EF4-FFF2-40B4-BE49-F238E27FC236}">
                <a16:creationId xmlns:a16="http://schemas.microsoft.com/office/drawing/2014/main" xmlns="" id="{DF32B209-4297-4F8C-981E-CF02FB14BA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FD967EE8-6549-4D6F-860D-A81336E9053A}"/>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61028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626CC6-4C79-4209-8EA1-468D7A1979E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5172218E-4FBF-4640-8D60-8AE35BAFF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D60A7C21-B45A-4697-9D3E-9C9649D044A5}"/>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5" name="Нижний колонтитул 4">
            <a:extLst>
              <a:ext uri="{FF2B5EF4-FFF2-40B4-BE49-F238E27FC236}">
                <a16:creationId xmlns:a16="http://schemas.microsoft.com/office/drawing/2014/main" xmlns="" id="{4B9E47A5-8268-4B5D-8D30-1B48487D1C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E0D430B-76B1-402A-AD80-8AB0DB85D516}"/>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1416190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4757399-A071-4B09-A2C9-2C7608E80D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EE333ABB-DEF0-4B1F-81EE-6CB0F42D9BDC}"/>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F7F99931-1D31-4B97-ADF9-4BCBDE05B480}"/>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6622C44B-D20A-434E-9559-6C8BB99F666F}"/>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6" name="Нижний колонтитул 5">
            <a:extLst>
              <a:ext uri="{FF2B5EF4-FFF2-40B4-BE49-F238E27FC236}">
                <a16:creationId xmlns:a16="http://schemas.microsoft.com/office/drawing/2014/main" xmlns="" id="{ED467DDA-3AD2-46DE-A605-5D5FB94B3E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1DED0530-5DF8-4FBB-947A-543D6A1C0F7A}"/>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425252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4C2650-3BE4-4C58-9310-3EA7B21D2B3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813319D2-5642-491E-843C-A57F4ABD99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D45B7B6E-BD53-4289-AA77-D2E8C8E8827F}"/>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06912D70-4F9B-47BB-8927-1C943D352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B9E2159-F943-4D5B-A215-D3A342C3909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77259F23-D3AE-4EBE-9B12-7F5C3717E3CA}"/>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8" name="Нижний колонтитул 7">
            <a:extLst>
              <a:ext uri="{FF2B5EF4-FFF2-40B4-BE49-F238E27FC236}">
                <a16:creationId xmlns:a16="http://schemas.microsoft.com/office/drawing/2014/main" xmlns="" id="{13782EE7-EE42-48E5-BDED-191C8D8C31E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975C0B89-79E6-4939-9671-07CFC54EEFC7}"/>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71159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F28A058-7E5B-4069-9703-874CC8BEBB3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8D31C6BA-3DBA-4A09-9E76-0C72C93A97BC}"/>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4" name="Нижний колонтитул 3">
            <a:extLst>
              <a:ext uri="{FF2B5EF4-FFF2-40B4-BE49-F238E27FC236}">
                <a16:creationId xmlns:a16="http://schemas.microsoft.com/office/drawing/2014/main" xmlns="" id="{6F2A7E9D-624C-4048-8542-84DE0C38116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3BC54B43-CEAD-438A-9E55-2B4812F4DCC9}"/>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735294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1790771-B4D3-4527-99A5-B1D11FEE3260}"/>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3" name="Нижний колонтитул 2">
            <a:extLst>
              <a:ext uri="{FF2B5EF4-FFF2-40B4-BE49-F238E27FC236}">
                <a16:creationId xmlns:a16="http://schemas.microsoft.com/office/drawing/2014/main" xmlns="" id="{0ADFAB71-48F3-4700-92BE-7B2314F4DA6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B9F8C9BB-2533-4CBD-9E34-63B29C7B1828}"/>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532722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E3BE304-DC93-4C7C-988F-C05DEB09B35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DE826DDC-8784-4A99-8952-F2B3C6677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B3C37DC-2B77-4277-8756-04229938A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27E0E02-718F-4200-9585-BEC94080C3DD}"/>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6" name="Нижний колонтитул 5">
            <a:extLst>
              <a:ext uri="{FF2B5EF4-FFF2-40B4-BE49-F238E27FC236}">
                <a16:creationId xmlns:a16="http://schemas.microsoft.com/office/drawing/2014/main" xmlns="" id="{D5C183E8-A339-4527-B9E7-FE009789CFB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68AF6454-9484-4A16-8DC3-62C1BC7E9260}"/>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2427932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F9994D-5B93-49CC-87EC-87735153225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EEF220C6-2D17-47DF-B4EE-383E556968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CEC6C76F-B08F-46A0-BFA2-A098662AF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A15662EF-EF18-4E5B-87B9-2527EB08639E}"/>
              </a:ext>
            </a:extLst>
          </p:cNvPr>
          <p:cNvSpPr>
            <a:spLocks noGrp="1"/>
          </p:cNvSpPr>
          <p:nvPr>
            <p:ph type="dt" sz="half" idx="10"/>
          </p:nvPr>
        </p:nvSpPr>
        <p:spPr/>
        <p:txBody>
          <a:bodyPr/>
          <a:lstStyle/>
          <a:p>
            <a:fld id="{10E6C2E8-FB72-4605-9704-F2329D2F5E42}" type="datetimeFigureOut">
              <a:rPr lang="ru-RU" smtClean="0"/>
              <a:pPr/>
              <a:t>23.01.2024</a:t>
            </a:fld>
            <a:endParaRPr lang="ru-RU"/>
          </a:p>
        </p:txBody>
      </p:sp>
      <p:sp>
        <p:nvSpPr>
          <p:cNvPr id="6" name="Нижний колонтитул 5">
            <a:extLst>
              <a:ext uri="{FF2B5EF4-FFF2-40B4-BE49-F238E27FC236}">
                <a16:creationId xmlns:a16="http://schemas.microsoft.com/office/drawing/2014/main" xmlns="" id="{1C44EB44-EB54-4851-A099-7406B9C5EEA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AA3F9472-9043-4441-A119-F6828AF4DE0F}"/>
              </a:ext>
            </a:extLst>
          </p:cNvPr>
          <p:cNvSpPr>
            <a:spLocks noGrp="1"/>
          </p:cNvSpPr>
          <p:nvPr>
            <p:ph type="sldNum" sz="quarter" idx="12"/>
          </p:nvPr>
        </p:nvSpPr>
        <p:spPr/>
        <p:txBody>
          <a:body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14907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372D011-2A13-493F-8309-A3A4E012E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A11F1316-E8B8-46CB-827F-A37A40A0CB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0E8EDC7-28A3-48CE-8286-C2A64B370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6C2E8-FB72-4605-9704-F2329D2F5E42}" type="datetimeFigureOut">
              <a:rPr lang="ru-RU" smtClean="0"/>
              <a:pPr/>
              <a:t>23.01.2024</a:t>
            </a:fld>
            <a:endParaRPr lang="ru-RU"/>
          </a:p>
        </p:txBody>
      </p:sp>
      <p:sp>
        <p:nvSpPr>
          <p:cNvPr id="5" name="Нижний колонтитул 4">
            <a:extLst>
              <a:ext uri="{FF2B5EF4-FFF2-40B4-BE49-F238E27FC236}">
                <a16:creationId xmlns:a16="http://schemas.microsoft.com/office/drawing/2014/main" xmlns="" id="{2380E36E-BEC3-472C-B5A0-B90BFCA995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C790901C-19DD-42CA-A4A4-493DA01F35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94DE1-19EB-4461-9C1A-54C83806B24A}" type="slidenum">
              <a:rPr lang="ru-RU" smtClean="0"/>
              <a:pPr/>
              <a:t>‹#›</a:t>
            </a:fld>
            <a:endParaRPr lang="ru-RU"/>
          </a:p>
        </p:txBody>
      </p:sp>
    </p:spTree>
    <p:extLst>
      <p:ext uri="{BB962C8B-B14F-4D97-AF65-F5344CB8AC3E}">
        <p14:creationId xmlns:p14="http://schemas.microsoft.com/office/powerpoint/2010/main" xmlns="" val="1117288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oecd.org/pisa/"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hyperlink" Target="http://testportal.gov.ua/wp-content/uploads/2023/12/Harakterystyka_ukr_sertyfikatsiya_2024.png" TargetMode="External"/><Relationship Id="rId5" Type="http://schemas.openxmlformats.org/officeDocument/2006/relationships/hyperlink" Target="http://testportal.gov.ua/wp-content/uploads/2023/12/Harakterystyka_matem_sertyfikatsiya_2024.png" TargetMode="Externa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diagramQuickStyle" Target="../diagrams/quickStyle7.xml"/><Relationship Id="rId12"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diagramLayout" Target="../diagrams/layout7.xml"/><Relationship Id="rId11" Type="http://schemas.openxmlformats.org/officeDocument/2006/relationships/image" Target="../media/image54.png"/><Relationship Id="rId5" Type="http://schemas.openxmlformats.org/officeDocument/2006/relationships/diagramData" Target="../diagrams/data7.xml"/><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image" Target="../media/image51.png"/><Relationship Id="rId9" Type="http://schemas.openxmlformats.org/officeDocument/2006/relationships/image" Target="../media/image52.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4.png"/><Relationship Id="rId7" Type="http://schemas.openxmlformats.org/officeDocument/2006/relationships/diagramData" Target="../diagrams/data3.xml"/><Relationship Id="rId2" Type="http://schemas.openxmlformats.org/officeDocument/2006/relationships/hyperlink" Target="https://vintest.org.ua/probne-zno-2022-povernennya-koshtiv-2/" TargetMode="External"/><Relationship Id="rId1" Type="http://schemas.openxmlformats.org/officeDocument/2006/relationships/slideLayout" Target="../slideLayouts/slideLayout1.xml"/><Relationship Id="rId6" Type="http://schemas.openxmlformats.org/officeDocument/2006/relationships/hyperlink" Target="https://testportal.gov.ua/regions/" TargetMode="External"/><Relationship Id="rId11" Type="http://schemas.openxmlformats.org/officeDocument/2006/relationships/image" Target="../media/image1.png"/><Relationship Id="rId5" Type="http://schemas.openxmlformats.org/officeDocument/2006/relationships/hyperlink" Target="https://zno.testportal.com.ua/pzno/login" TargetMode="External"/><Relationship Id="rId10" Type="http://schemas.openxmlformats.org/officeDocument/2006/relationships/diagramColors" Target="../diagrams/colors3.xml"/><Relationship Id="rId4" Type="http://schemas.openxmlformats.org/officeDocument/2006/relationships/hyperlink" Target="https://ips.ligazakon.net/document/view/RE38350?an=1" TargetMode="Externa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6.png"/><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vita.ua/test/"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zno.osvita.ua/biology/tema.html" TargetMode="External"/><Relationship Id="rId3" Type="http://schemas.openxmlformats.org/officeDocument/2006/relationships/hyperlink" Target="https://zno.osvita.ua/" TargetMode="External"/><Relationship Id="rId7" Type="http://schemas.openxmlformats.org/officeDocument/2006/relationships/hyperlink" Target="https://zno.osvita.ua/ukraine-history/tema.html" TargetMode="External"/><Relationship Id="rId12" Type="http://schemas.openxmlformats.org/officeDocument/2006/relationships/image" Target="../media/image12.png"/><Relationship Id="rId2" Type="http://schemas.openxmlformats.org/officeDocument/2006/relationships/hyperlink" Target="https://osvita.ua/test/" TargetMode="External"/><Relationship Id="rId1" Type="http://schemas.openxmlformats.org/officeDocument/2006/relationships/slideLayout" Target="../slideLayouts/slideLayout2.xml"/><Relationship Id="rId6" Type="http://schemas.openxmlformats.org/officeDocument/2006/relationships/hyperlink" Target="https://zno.osvita.ua/mathematics/tema.html" TargetMode="External"/><Relationship Id="rId11" Type="http://schemas.openxmlformats.org/officeDocument/2006/relationships/image" Target="../media/image11.jpeg"/><Relationship Id="rId5" Type="http://schemas.openxmlformats.org/officeDocument/2006/relationships/hyperlink" Target="https://zno.osvita.ua/ukrainian/tema.html" TargetMode="External"/><Relationship Id="rId10" Type="http://schemas.openxmlformats.org/officeDocument/2006/relationships/hyperlink" Target="https://zno.osvita.ua/physics/tema.html" TargetMode="External"/><Relationship Id="rId4" Type="http://schemas.openxmlformats.org/officeDocument/2006/relationships/hyperlink" Target="https://zno.osvita.ua/multitest/tema.html" TargetMode="External"/><Relationship Id="rId9" Type="http://schemas.openxmlformats.org/officeDocument/2006/relationships/hyperlink" Target="https://zno.osvita.ua/chemistry/tema.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s://mon.gov.ua/ua/news/vstup-2022-vidpovidi-na-osnovni-zapitannya-shodo-motivacijnogo-lista" TargetMode="Externa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a:extLst>
              <a:ext uri="{FF2B5EF4-FFF2-40B4-BE49-F238E27FC236}">
                <a16:creationId xmlns:a16="http://schemas.microsoft.com/office/drawing/2014/main" xmlns="" id="{43F76247-4E90-4381-9670-F1BB754A2D4F}"/>
              </a:ext>
            </a:extLst>
          </p:cNvPr>
          <p:cNvGraphicFramePr/>
          <p:nvPr>
            <p:extLst>
              <p:ext uri="{D42A27DB-BD31-4B8C-83A1-F6EECF244321}">
                <p14:modId xmlns:p14="http://schemas.microsoft.com/office/powerpoint/2010/main" xmlns="" val="4181111707"/>
              </p:ext>
            </p:extLst>
          </p:nvPr>
        </p:nvGraphicFramePr>
        <p:xfrm>
          <a:off x="269547" y="326162"/>
          <a:ext cx="9436026" cy="488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a:extLst>
              <a:ext uri="{FF2B5EF4-FFF2-40B4-BE49-F238E27FC236}">
                <a16:creationId xmlns:a16="http://schemas.microsoft.com/office/drawing/2014/main" xmlns="" id="{6F4F41B2-5E5E-47EF-8690-41CDA55BBA4D}"/>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4580" y="326161"/>
            <a:ext cx="537714" cy="48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Прямоугольник 11">
            <a:extLst>
              <a:ext uri="{FF2B5EF4-FFF2-40B4-BE49-F238E27FC236}">
                <a16:creationId xmlns:a16="http://schemas.microsoft.com/office/drawing/2014/main" xmlns="" id="{1D9A8CDC-E6FA-4C60-A723-1111D591E902}"/>
              </a:ext>
            </a:extLst>
          </p:cNvPr>
          <p:cNvSpPr/>
          <p:nvPr/>
        </p:nvSpPr>
        <p:spPr>
          <a:xfrm>
            <a:off x="1334260" y="2378213"/>
            <a:ext cx="9281786" cy="1754326"/>
          </a:xfrm>
          <a:prstGeom prst="rect">
            <a:avLst/>
          </a:prstGeom>
        </p:spPr>
        <p:txBody>
          <a:bodyPr wrap="square">
            <a:spAutoFit/>
          </a:bodyPr>
          <a:lstStyle/>
          <a:p>
            <a:pPr algn="ctr"/>
            <a:r>
              <a:rPr lang="uk-UA" sz="3600" b="1" dirty="0">
                <a:solidFill>
                  <a:schemeClr val="accent1">
                    <a:lumMod val="50000"/>
                  </a:schemeClr>
                </a:solidFill>
                <a:latin typeface="Times New Roman" panose="02020603050405020304" pitchFamily="18" charset="0"/>
                <a:cs typeface="Times New Roman" panose="02020603050405020304" pitchFamily="18" charset="0"/>
              </a:rPr>
              <a:t>Особливості </a:t>
            </a:r>
          </a:p>
          <a:p>
            <a:pPr algn="ctr"/>
            <a:r>
              <a:rPr lang="uk-UA" sz="3600" b="1" dirty="0">
                <a:solidFill>
                  <a:schemeClr val="accent1">
                    <a:lumMod val="50000"/>
                  </a:schemeClr>
                </a:solidFill>
                <a:latin typeface="Times New Roman" panose="02020603050405020304" pitchFamily="18" charset="0"/>
                <a:cs typeface="Times New Roman" panose="02020603050405020304" pitchFamily="18" charset="0"/>
              </a:rPr>
              <a:t>складання національного мультипредметного тесту у 2024 р.</a:t>
            </a:r>
          </a:p>
        </p:txBody>
      </p:sp>
      <p:sp>
        <p:nvSpPr>
          <p:cNvPr id="13" name="Прямоугольник 12">
            <a:extLst>
              <a:ext uri="{FF2B5EF4-FFF2-40B4-BE49-F238E27FC236}">
                <a16:creationId xmlns:a16="http://schemas.microsoft.com/office/drawing/2014/main" xmlns="" id="{3D131BFF-2E0D-4DC1-83DA-33BD875D8553}"/>
              </a:ext>
            </a:extLst>
          </p:cNvPr>
          <p:cNvSpPr/>
          <p:nvPr/>
        </p:nvSpPr>
        <p:spPr>
          <a:xfrm>
            <a:off x="8368976" y="5887326"/>
            <a:ext cx="3145028" cy="400110"/>
          </a:xfrm>
          <a:prstGeom prst="rect">
            <a:avLst/>
          </a:prstGeom>
        </p:spPr>
        <p:txBody>
          <a:bodyPr wrap="none">
            <a:spAutoFit/>
          </a:bodyPr>
          <a:lstStyle/>
          <a:p>
            <a:pPr indent="450215" algn="just">
              <a:spcAft>
                <a:spcPts val="0"/>
              </a:spcAft>
            </a:pPr>
            <a:r>
              <a:rPr lang="ru-RU" sz="2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uk-UA" sz="2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Методист </a:t>
            </a:r>
            <a:r>
              <a:rPr lang="uk-UA" sz="20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Бабіч</a:t>
            </a:r>
            <a:r>
              <a:rPr lang="uk-UA" sz="2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Т.Ф. </a:t>
            </a:r>
            <a:endParaRPr lang="ru-RU" sz="2000" b="1"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6777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8BDA9AE1-2575-4395-885C-E5F99FBAC59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78420" y="116033"/>
            <a:ext cx="3239873" cy="3465295"/>
          </a:xfrm>
        </p:spPr>
      </p:pic>
      <p:pic>
        <p:nvPicPr>
          <p:cNvPr id="7" name="Рисунок 6">
            <a:extLst>
              <a:ext uri="{FF2B5EF4-FFF2-40B4-BE49-F238E27FC236}">
                <a16:creationId xmlns:a16="http://schemas.microsoft.com/office/drawing/2014/main" xmlns="" id="{DAB23BA8-B89A-4B15-854E-AF639D733A0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2556" y="3259817"/>
            <a:ext cx="3138262" cy="3482149"/>
          </a:xfrm>
          <a:prstGeom prst="rect">
            <a:avLst/>
          </a:prstGeom>
        </p:spPr>
      </p:pic>
      <p:pic>
        <p:nvPicPr>
          <p:cNvPr id="9" name="Рисунок 8">
            <a:extLst>
              <a:ext uri="{FF2B5EF4-FFF2-40B4-BE49-F238E27FC236}">
                <a16:creationId xmlns:a16="http://schemas.microsoft.com/office/drawing/2014/main" xmlns="" id="{B800EF2F-F81D-4CA5-B5B8-08F3B807401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52943" y="116032"/>
            <a:ext cx="3686113" cy="3465296"/>
          </a:xfrm>
          <a:prstGeom prst="rect">
            <a:avLst/>
          </a:prstGeom>
        </p:spPr>
      </p:pic>
      <p:pic>
        <p:nvPicPr>
          <p:cNvPr id="11" name="Рисунок 10">
            <a:extLst>
              <a:ext uri="{FF2B5EF4-FFF2-40B4-BE49-F238E27FC236}">
                <a16:creationId xmlns:a16="http://schemas.microsoft.com/office/drawing/2014/main" xmlns="" id="{6408A546-AF2E-4F30-9A54-7E2EB9D34EA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461237" y="3259817"/>
            <a:ext cx="3312968" cy="3465295"/>
          </a:xfrm>
          <a:prstGeom prst="rect">
            <a:avLst/>
          </a:prstGeom>
        </p:spPr>
      </p:pic>
      <p:pic>
        <p:nvPicPr>
          <p:cNvPr id="15" name="Рисунок 14">
            <a:extLst>
              <a:ext uri="{FF2B5EF4-FFF2-40B4-BE49-F238E27FC236}">
                <a16:creationId xmlns:a16="http://schemas.microsoft.com/office/drawing/2014/main" xmlns="" id="{9022831A-F7C6-48F2-853D-5E81BE94F1E2}"/>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171819" y="116032"/>
            <a:ext cx="3617625" cy="3617625"/>
          </a:xfrm>
          <a:prstGeom prst="rect">
            <a:avLst/>
          </a:prstGeom>
        </p:spPr>
      </p:pic>
      <p:pic>
        <p:nvPicPr>
          <p:cNvPr id="17" name="Рисунок 16">
            <a:extLst>
              <a:ext uri="{FF2B5EF4-FFF2-40B4-BE49-F238E27FC236}">
                <a16:creationId xmlns:a16="http://schemas.microsoft.com/office/drawing/2014/main" xmlns="" id="{2BE83FA0-8A3B-41B2-ACD7-FB4D625DA29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273706" y="3259816"/>
            <a:ext cx="3307444" cy="3465295"/>
          </a:xfrm>
          <a:prstGeom prst="rect">
            <a:avLst/>
          </a:prstGeom>
        </p:spPr>
      </p:pic>
    </p:spTree>
    <p:extLst>
      <p:ext uri="{BB962C8B-B14F-4D97-AF65-F5344CB8AC3E}">
        <p14:creationId xmlns:p14="http://schemas.microsoft.com/office/powerpoint/2010/main" xmlns="" val="19923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5D7D97CF-3615-4538-9E18-7C21C2AADA8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5631" y="1689265"/>
            <a:ext cx="3657599" cy="4144489"/>
          </a:xfrm>
          <a:prstGeom prst="rect">
            <a:avLst/>
          </a:prstGeom>
        </p:spPr>
      </p:pic>
      <p:pic>
        <p:nvPicPr>
          <p:cNvPr id="7" name="Рисунок 6">
            <a:extLst>
              <a:ext uri="{FF2B5EF4-FFF2-40B4-BE49-F238E27FC236}">
                <a16:creationId xmlns:a16="http://schemas.microsoft.com/office/drawing/2014/main" xmlns="" id="{3FA1F5B4-0219-4E7A-B0C5-32515F38BC0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026475" y="2137558"/>
            <a:ext cx="3742089" cy="4144489"/>
          </a:xfrm>
          <a:prstGeom prst="rect">
            <a:avLst/>
          </a:prstGeom>
        </p:spPr>
      </p:pic>
      <p:pic>
        <p:nvPicPr>
          <p:cNvPr id="9" name="Рисунок 8">
            <a:extLst>
              <a:ext uri="{FF2B5EF4-FFF2-40B4-BE49-F238E27FC236}">
                <a16:creationId xmlns:a16="http://schemas.microsoft.com/office/drawing/2014/main" xmlns="" id="{4D16579F-C9CA-47D7-B9A9-96A34FF87723}"/>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68564" y="2383360"/>
            <a:ext cx="4086102" cy="4263241"/>
          </a:xfrm>
          <a:prstGeom prst="rect">
            <a:avLst/>
          </a:prstGeom>
        </p:spPr>
      </p:pic>
      <p:sp>
        <p:nvSpPr>
          <p:cNvPr id="10" name="Прямоугольник 9">
            <a:extLst>
              <a:ext uri="{FF2B5EF4-FFF2-40B4-BE49-F238E27FC236}">
                <a16:creationId xmlns:a16="http://schemas.microsoft.com/office/drawing/2014/main" xmlns="" id="{C9E5BA2B-4102-4E61-B24C-3A34DF6AD5B3}"/>
              </a:ext>
            </a:extLst>
          </p:cNvPr>
          <p:cNvSpPr/>
          <p:nvPr/>
        </p:nvSpPr>
        <p:spPr>
          <a:xfrm>
            <a:off x="1337954" y="349401"/>
            <a:ext cx="10323616" cy="646331"/>
          </a:xfrm>
          <a:prstGeom prst="rect">
            <a:avLst/>
          </a:prstGeom>
        </p:spPr>
        <p:txBody>
          <a:bodyPr wrap="square">
            <a:spAutoFit/>
          </a:bodyPr>
          <a:lstStyle/>
          <a:p>
            <a:pPr algn="just"/>
            <a:r>
              <a:rPr lang="uk-UA" dirty="0">
                <a:solidFill>
                  <a:srgbClr val="050505"/>
                </a:solidFill>
                <a:latin typeface="Times New Roman" panose="02020603050405020304" pitchFamily="18" charset="0"/>
                <a:cs typeface="Times New Roman" panose="02020603050405020304" pitchFamily="18" charset="0"/>
              </a:rPr>
              <a:t>До чого готуватися вступникам, які предмети потрібно скласти, у якому форматі відбуватиметься тестування та як бути тим, хто не планує вступати до ЗВО, — шукайте в каруселі</a:t>
            </a:r>
            <a:endParaRPr lang="uk-UA"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xmlns="" id="{21841A2B-1633-40C1-A404-C43A9C8E3A13}"/>
              </a:ext>
            </a:extLst>
          </p:cNvPr>
          <p:cNvSpPr/>
          <p:nvPr/>
        </p:nvSpPr>
        <p:spPr>
          <a:xfrm>
            <a:off x="4907475" y="1227600"/>
            <a:ext cx="5553636" cy="461665"/>
          </a:xfrm>
          <a:prstGeom prst="rect">
            <a:avLst/>
          </a:prstGeom>
        </p:spPr>
        <p:txBody>
          <a:bodyPr wrap="none">
            <a:spAutoFit/>
          </a:bodyPr>
          <a:lstStyle/>
          <a:p>
            <a:r>
              <a:rPr lang="uk-UA" sz="2400" b="1" dirty="0">
                <a:solidFill>
                  <a:srgbClr val="C00000"/>
                </a:solidFill>
                <a:latin typeface="Times New Roman" panose="02020603050405020304" pitchFamily="18" charset="0"/>
                <a:cs typeface="Times New Roman" panose="02020603050405020304" pitchFamily="18" charset="0"/>
              </a:rPr>
              <a:t>Діліться з друзями та зберігайте допис</a:t>
            </a:r>
          </a:p>
        </p:txBody>
      </p:sp>
    </p:spTree>
    <p:extLst>
      <p:ext uri="{BB962C8B-B14F-4D97-AF65-F5344CB8AC3E}">
        <p14:creationId xmlns:p14="http://schemas.microsoft.com/office/powerpoint/2010/main" xmlns="" val="184495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xmlns="" id="{6ED44900-CC64-4F22-B35D-8A426B1CE135}"/>
              </a:ext>
            </a:extLst>
          </p:cNvPr>
          <p:cNvSpPr/>
          <p:nvPr/>
        </p:nvSpPr>
        <p:spPr>
          <a:xfrm>
            <a:off x="3520312" y="721732"/>
            <a:ext cx="5249963" cy="369332"/>
          </a:xfrm>
          <a:prstGeom prst="rect">
            <a:avLst/>
          </a:prstGeom>
        </p:spPr>
        <p:txBody>
          <a:bodyPr wrap="none">
            <a:spAutoFit/>
          </a:bodyPr>
          <a:lstStyle/>
          <a:p>
            <a:r>
              <a:rPr lang="ru-RU" b="1" i="0" dirty="0">
                <a:solidFill>
                  <a:srgbClr val="C00000"/>
                </a:solidFill>
                <a:effectLst/>
                <a:latin typeface="Times New Roman" panose="02020603050405020304" pitchFamily="18" charset="0"/>
                <a:cs typeface="Times New Roman" panose="02020603050405020304" pitchFamily="18" charset="0"/>
              </a:rPr>
              <a:t>НМТ: ДЕЯКІ ПІДСУМКИ ОСНОВНИХ СЕСІЙ</a:t>
            </a:r>
          </a:p>
        </p:txBody>
      </p:sp>
      <p:pic>
        <p:nvPicPr>
          <p:cNvPr id="4" name="Рисунок 3">
            <a:extLst>
              <a:ext uri="{FF2B5EF4-FFF2-40B4-BE49-F238E27FC236}">
                <a16:creationId xmlns:a16="http://schemas.microsoft.com/office/drawing/2014/main" xmlns="" id="{29B8928F-C5A7-474B-8195-ACBC08A714E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9173" y="1113050"/>
            <a:ext cx="4430846" cy="3696495"/>
          </a:xfrm>
          <a:prstGeom prst="rect">
            <a:avLst/>
          </a:prstGeom>
        </p:spPr>
      </p:pic>
      <p:sp>
        <p:nvSpPr>
          <p:cNvPr id="5" name="Прямоугольник 4">
            <a:extLst>
              <a:ext uri="{FF2B5EF4-FFF2-40B4-BE49-F238E27FC236}">
                <a16:creationId xmlns:a16="http://schemas.microsoft.com/office/drawing/2014/main" xmlns="" id="{3528E09F-1DD1-4C39-AE85-EA26EA308DA8}"/>
              </a:ext>
            </a:extLst>
          </p:cNvPr>
          <p:cNvSpPr/>
          <p:nvPr/>
        </p:nvSpPr>
        <p:spPr>
          <a:xfrm>
            <a:off x="542352" y="4809545"/>
            <a:ext cx="5343849" cy="1477328"/>
          </a:xfrm>
          <a:prstGeom prst="rect">
            <a:avLst/>
          </a:prstGeom>
        </p:spPr>
        <p:txBody>
          <a:bodyPr wrap="square">
            <a:spAutoFit/>
          </a:bodyPr>
          <a:lstStyle/>
          <a:p>
            <a:pPr algn="just"/>
            <a:r>
              <a:rPr lang="uk-UA" b="0" i="0" dirty="0">
                <a:solidFill>
                  <a:srgbClr val="303030"/>
                </a:solidFill>
                <a:effectLst/>
                <a:latin typeface="Times New Roman" panose="02020603050405020304" pitchFamily="18" charset="0"/>
                <a:cs typeface="Times New Roman" panose="02020603050405020304" pitchFamily="18" charset="0"/>
              </a:rPr>
              <a:t>Як бачимо, лише 253 вступники не склали української мови (менше 0,1 % з-поміж 260 381 учасника).  Результати ж вищі ніж 180 балів за шкалою 100‒200 отримали із цього предмета 13 760 учасників (понад 5 %).</a:t>
            </a:r>
            <a:endParaRPr lang="uk-UA"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6799622D-FB3B-4AEE-B070-50F226BCD32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56103" y="1117712"/>
            <a:ext cx="4946724" cy="3415643"/>
          </a:xfrm>
          <a:prstGeom prst="rect">
            <a:avLst/>
          </a:prstGeom>
        </p:spPr>
      </p:pic>
      <p:sp>
        <p:nvSpPr>
          <p:cNvPr id="13" name="Прямоугольник 12">
            <a:extLst>
              <a:ext uri="{FF2B5EF4-FFF2-40B4-BE49-F238E27FC236}">
                <a16:creationId xmlns:a16="http://schemas.microsoft.com/office/drawing/2014/main" xmlns="" id="{BFD93C0B-B930-4228-8BEB-8759E334209E}"/>
              </a:ext>
            </a:extLst>
          </p:cNvPr>
          <p:cNvSpPr/>
          <p:nvPr/>
        </p:nvSpPr>
        <p:spPr>
          <a:xfrm>
            <a:off x="6305797" y="4809545"/>
            <a:ext cx="5343850" cy="1200329"/>
          </a:xfrm>
          <a:prstGeom prst="rect">
            <a:avLst/>
          </a:prstGeom>
        </p:spPr>
        <p:txBody>
          <a:bodyPr wrap="square">
            <a:spAutoFit/>
          </a:bodyPr>
          <a:lstStyle/>
          <a:p>
            <a:pPr algn="just"/>
            <a:r>
              <a:rPr lang="uk-UA" b="0" i="0" dirty="0">
                <a:solidFill>
                  <a:srgbClr val="303030"/>
                </a:solidFill>
                <a:effectLst/>
                <a:latin typeface="Times New Roman" panose="02020603050405020304" pitchFamily="18" charset="0"/>
                <a:cs typeface="Times New Roman" panose="02020603050405020304" pitchFamily="18" charset="0"/>
              </a:rPr>
              <a:t>Не надали правильних відповідей до належної кількості завдань із математики 10 755 вступників (приблизно 4 %), натомість 8475 (дещо більше 3 %)  отримали високі результати (181–200 балів).</a:t>
            </a:r>
            <a:endParaRPr lang="uk-UA" dirty="0">
              <a:latin typeface="Times New Roman" panose="02020603050405020304" pitchFamily="18" charset="0"/>
              <a:cs typeface="Times New Roman" panose="02020603050405020304" pitchFamily="18" charset="0"/>
            </a:endParaRPr>
          </a:p>
        </p:txBody>
      </p:sp>
      <p:grpSp>
        <p:nvGrpSpPr>
          <p:cNvPr id="10" name="Группа 9">
            <a:extLst>
              <a:ext uri="{FF2B5EF4-FFF2-40B4-BE49-F238E27FC236}">
                <a16:creationId xmlns:a16="http://schemas.microsoft.com/office/drawing/2014/main" xmlns="" id="{D3DDEFA1-D190-4AC1-9E5B-EC87C9CA2A53}"/>
              </a:ext>
            </a:extLst>
          </p:cNvPr>
          <p:cNvGrpSpPr/>
          <p:nvPr/>
        </p:nvGrpSpPr>
        <p:grpSpPr>
          <a:xfrm>
            <a:off x="420719" y="96917"/>
            <a:ext cx="10982108" cy="486720"/>
            <a:chOff x="0" y="0"/>
            <a:chExt cx="10471787" cy="486720"/>
          </a:xfrm>
        </p:grpSpPr>
        <p:sp>
          <p:nvSpPr>
            <p:cNvPr id="11" name="Прямоугольник: скругленные углы 10">
              <a:extLst>
                <a:ext uri="{FF2B5EF4-FFF2-40B4-BE49-F238E27FC236}">
                  <a16:creationId xmlns:a16="http://schemas.microsoft.com/office/drawing/2014/main" xmlns="" id="{004E4779-FFF9-49D0-9CDC-34B895EC6D60}"/>
                </a:ext>
              </a:extLst>
            </p:cNvPr>
            <p:cNvSpPr/>
            <p:nvPr/>
          </p:nvSpPr>
          <p:spPr>
            <a:xfrm>
              <a:off x="0" y="0"/>
              <a:ext cx="10471787" cy="486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Прямоугольник: скругленные углы 4">
              <a:extLst>
                <a:ext uri="{FF2B5EF4-FFF2-40B4-BE49-F238E27FC236}">
                  <a16:creationId xmlns:a16="http://schemas.microsoft.com/office/drawing/2014/main" xmlns="" id="{35386539-EB73-4716-8FEF-8E52AF3A8D9D}"/>
                </a:ext>
              </a:extLst>
            </p:cNvPr>
            <p:cNvSpPr txBox="1"/>
            <p:nvPr/>
          </p:nvSpPr>
          <p:spPr>
            <a:xfrm>
              <a:off x="23760" y="23760"/>
              <a:ext cx="9305163" cy="439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b="1" kern="1200" dirty="0"/>
                <a:t>                </a:t>
              </a:r>
              <a:r>
                <a:rPr lang="uk-UA" sz="1600" b="1" kern="1200" dirty="0"/>
                <a:t>НАВЧАЛЬНО-МЕТОДИЧНИЙ ЦЕНТР  ПРОФЕСІЙНО-ТЕХНІЧНОЇ ОСВІТИ У ВІННИЦЬКІЙ ОБЛАСТІ</a:t>
              </a:r>
              <a:endParaRPr lang="ru-RU" sz="1600" kern="1200" dirty="0"/>
            </a:p>
          </p:txBody>
        </p:sp>
      </p:grpSp>
      <p:pic>
        <p:nvPicPr>
          <p:cNvPr id="14" name="Picture 2">
            <a:extLst>
              <a:ext uri="{FF2B5EF4-FFF2-40B4-BE49-F238E27FC236}">
                <a16:creationId xmlns:a16="http://schemas.microsoft.com/office/drawing/2014/main" xmlns="" id="{C293C143-BD4F-420A-874F-F77EA11AC070}"/>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629389" y="120677"/>
            <a:ext cx="546265" cy="457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581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79A031E7-C406-4481-AECA-4A3A1E84395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254673" y="739344"/>
            <a:ext cx="3682653" cy="1740809"/>
          </a:xfrm>
        </p:spPr>
      </p:pic>
      <p:grpSp>
        <p:nvGrpSpPr>
          <p:cNvPr id="6" name="Группа 5">
            <a:extLst>
              <a:ext uri="{FF2B5EF4-FFF2-40B4-BE49-F238E27FC236}">
                <a16:creationId xmlns:a16="http://schemas.microsoft.com/office/drawing/2014/main" xmlns="" id="{9FDFFA75-AD2D-4B1D-8A9A-81ACAA31E417}"/>
              </a:ext>
            </a:extLst>
          </p:cNvPr>
          <p:cNvGrpSpPr/>
          <p:nvPr/>
        </p:nvGrpSpPr>
        <p:grpSpPr>
          <a:xfrm>
            <a:off x="420719" y="96917"/>
            <a:ext cx="10982108" cy="486720"/>
            <a:chOff x="0" y="0"/>
            <a:chExt cx="10471787" cy="486720"/>
          </a:xfrm>
        </p:grpSpPr>
        <p:sp>
          <p:nvSpPr>
            <p:cNvPr id="7" name="Прямоугольник: скругленные углы 6">
              <a:extLst>
                <a:ext uri="{FF2B5EF4-FFF2-40B4-BE49-F238E27FC236}">
                  <a16:creationId xmlns:a16="http://schemas.microsoft.com/office/drawing/2014/main" xmlns="" id="{CF9B0BE2-7D1E-44F9-A356-BE6C8414FA5B}"/>
                </a:ext>
              </a:extLst>
            </p:cNvPr>
            <p:cNvSpPr/>
            <p:nvPr/>
          </p:nvSpPr>
          <p:spPr>
            <a:xfrm>
              <a:off x="0" y="0"/>
              <a:ext cx="10471787" cy="486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Прямоугольник: скругленные углы 4">
              <a:extLst>
                <a:ext uri="{FF2B5EF4-FFF2-40B4-BE49-F238E27FC236}">
                  <a16:creationId xmlns:a16="http://schemas.microsoft.com/office/drawing/2014/main" xmlns="" id="{1D26557A-8081-4CC1-9FB8-72144CABADFA}"/>
                </a:ext>
              </a:extLst>
            </p:cNvPr>
            <p:cNvSpPr txBox="1"/>
            <p:nvPr/>
          </p:nvSpPr>
          <p:spPr>
            <a:xfrm>
              <a:off x="23760" y="23760"/>
              <a:ext cx="9305163" cy="439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uk-UA" sz="1800" b="1" kern="1200" dirty="0"/>
                <a:t>                </a:t>
              </a:r>
              <a:r>
                <a:rPr lang="uk-UA" sz="1600" b="1" kern="1200" dirty="0"/>
                <a:t>НАВЧАЛЬНО-МЕТОДИЧНИЙ ЦЕНТР  ПРОФЕСІЙНО-ТЕХНІЧНОЇ ОСВІТИ У ВІННИЦЬКІЙ ОБЛАСТІ</a:t>
              </a:r>
              <a:endParaRPr lang="ru-RU" sz="1600" kern="1200" dirty="0"/>
            </a:p>
          </p:txBody>
        </p:sp>
      </p:grpSp>
      <p:pic>
        <p:nvPicPr>
          <p:cNvPr id="9" name="Picture 2">
            <a:extLst>
              <a:ext uri="{FF2B5EF4-FFF2-40B4-BE49-F238E27FC236}">
                <a16:creationId xmlns:a16="http://schemas.microsoft.com/office/drawing/2014/main" xmlns="" id="{E372E750-1740-4AE3-BD47-0A7B006353E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629389" y="120677"/>
            <a:ext cx="546265" cy="457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Рисунок 10">
            <a:extLst>
              <a:ext uri="{FF2B5EF4-FFF2-40B4-BE49-F238E27FC236}">
                <a16:creationId xmlns:a16="http://schemas.microsoft.com/office/drawing/2014/main" xmlns="" id="{3F43B501-8307-427E-B919-C2F37DAF5EE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5108" y="739344"/>
            <a:ext cx="3604636" cy="2395603"/>
          </a:xfrm>
          <a:prstGeom prst="rect">
            <a:avLst/>
          </a:prstGeom>
        </p:spPr>
      </p:pic>
      <p:pic>
        <p:nvPicPr>
          <p:cNvPr id="13" name="Рисунок 12">
            <a:extLst>
              <a:ext uri="{FF2B5EF4-FFF2-40B4-BE49-F238E27FC236}">
                <a16:creationId xmlns:a16="http://schemas.microsoft.com/office/drawing/2014/main" xmlns="" id="{A1FDA8DA-9F1A-4AAC-8974-7BFD28E70857}"/>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45637" y="3290654"/>
            <a:ext cx="3195973" cy="2992818"/>
          </a:xfrm>
          <a:prstGeom prst="rect">
            <a:avLst/>
          </a:prstGeom>
        </p:spPr>
      </p:pic>
      <p:pic>
        <p:nvPicPr>
          <p:cNvPr id="15" name="Рисунок 14">
            <a:extLst>
              <a:ext uri="{FF2B5EF4-FFF2-40B4-BE49-F238E27FC236}">
                <a16:creationId xmlns:a16="http://schemas.microsoft.com/office/drawing/2014/main" xmlns="" id="{DDF5DB16-A8F0-4F26-88D7-A105E7067B60}"/>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202255" y="607397"/>
            <a:ext cx="3769565" cy="3440391"/>
          </a:xfrm>
          <a:prstGeom prst="rect">
            <a:avLst/>
          </a:prstGeom>
        </p:spPr>
      </p:pic>
      <p:pic>
        <p:nvPicPr>
          <p:cNvPr id="17" name="Рисунок 16">
            <a:extLst>
              <a:ext uri="{FF2B5EF4-FFF2-40B4-BE49-F238E27FC236}">
                <a16:creationId xmlns:a16="http://schemas.microsoft.com/office/drawing/2014/main" xmlns="" id="{3BAF8513-4F2E-4BB3-B752-C593A098429E}"/>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144356" y="2199183"/>
            <a:ext cx="3885361" cy="3697210"/>
          </a:xfrm>
          <a:prstGeom prst="rect">
            <a:avLst/>
          </a:prstGeom>
        </p:spPr>
      </p:pic>
      <p:pic>
        <p:nvPicPr>
          <p:cNvPr id="19" name="Рисунок 18">
            <a:extLst>
              <a:ext uri="{FF2B5EF4-FFF2-40B4-BE49-F238E27FC236}">
                <a16:creationId xmlns:a16="http://schemas.microsoft.com/office/drawing/2014/main" xmlns="" id="{1780D20B-B95A-4978-A566-7D96F4EC5B52}"/>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837139" y="2976989"/>
            <a:ext cx="4100187" cy="2801718"/>
          </a:xfrm>
          <a:prstGeom prst="rect">
            <a:avLst/>
          </a:prstGeom>
        </p:spPr>
      </p:pic>
    </p:spTree>
    <p:extLst>
      <p:ext uri="{BB962C8B-B14F-4D97-AF65-F5344CB8AC3E}">
        <p14:creationId xmlns:p14="http://schemas.microsoft.com/office/powerpoint/2010/main" xmlns="" val="1386750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CB97FACA-0FA1-426D-87CD-D97EB62177F2}"/>
              </a:ext>
            </a:extLst>
          </p:cNvPr>
          <p:cNvSpPr/>
          <p:nvPr/>
        </p:nvSpPr>
        <p:spPr>
          <a:xfrm>
            <a:off x="1935678" y="184505"/>
            <a:ext cx="9880270" cy="461665"/>
          </a:xfrm>
          <a:prstGeom prst="rect">
            <a:avLst/>
          </a:prstGeom>
        </p:spPr>
        <p:txBody>
          <a:bodyPr wrap="square">
            <a:spAutoFit/>
          </a:bodyPr>
          <a:lstStyle/>
          <a:p>
            <a:pPr algn="ctr" fontAlgn="base"/>
            <a:r>
              <a:rPr lang="uk-UA" sz="2400" b="1" dirty="0">
                <a:solidFill>
                  <a:schemeClr val="accent1">
                    <a:lumMod val="75000"/>
                  </a:schemeClr>
                </a:solidFill>
                <a:latin typeface="Times New Roman" panose="02020603050405020304" pitchFamily="18" charset="0"/>
                <a:cs typeface="Times New Roman" panose="02020603050405020304" pitchFamily="18" charset="0"/>
              </a:rPr>
              <a:t>Результати PISA дали розуміння масштабів освітніх втрат, – міністр</a:t>
            </a:r>
            <a:endParaRPr lang="uk-UA" sz="2400" b="1" i="0" dirty="0">
              <a:solidFill>
                <a:schemeClr val="accent1">
                  <a:lumMod val="75000"/>
                </a:schemeClr>
              </a:solidFill>
              <a:effectLst/>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FC35CD79-8AAD-435A-9691-031B339928A0}"/>
              </a:ext>
            </a:extLst>
          </p:cNvPr>
          <p:cNvSpPr/>
          <p:nvPr/>
        </p:nvSpPr>
        <p:spPr>
          <a:xfrm>
            <a:off x="5126181" y="813897"/>
            <a:ext cx="6689765" cy="707886"/>
          </a:xfrm>
          <a:prstGeom prst="rect">
            <a:avLst/>
          </a:prstGeom>
        </p:spPr>
        <p:txBody>
          <a:bodyPr wrap="square">
            <a:spAutoFit/>
          </a:bodyPr>
          <a:lstStyle/>
          <a:p>
            <a:pPr algn="just"/>
            <a:r>
              <a:rPr lang="uk-UA" sz="2000" dirty="0">
                <a:solidFill>
                  <a:srgbClr val="343434"/>
                </a:solidFill>
                <a:latin typeface="Times New Roman" panose="02020603050405020304" pitchFamily="18" charset="0"/>
                <a:cs typeface="Times New Roman" panose="02020603050405020304" pitchFamily="18" charset="0"/>
              </a:rPr>
              <a:t>Міжнародне дослідження PISA дає величезний масив даних для розроблення і коригування освітньої політики.</a:t>
            </a:r>
            <a:endParaRPr lang="uk-UA" sz="200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A6B6BAF5-81E6-451C-AA72-36F0A2925914}"/>
              </a:ext>
            </a:extLst>
          </p:cNvPr>
          <p:cNvSpPr/>
          <p:nvPr/>
        </p:nvSpPr>
        <p:spPr>
          <a:xfrm>
            <a:off x="5126182" y="1627955"/>
            <a:ext cx="6689766" cy="1015663"/>
          </a:xfrm>
          <a:prstGeom prst="rect">
            <a:avLst/>
          </a:prstGeom>
        </p:spPr>
        <p:txBody>
          <a:bodyPr wrap="square">
            <a:spAutoFit/>
          </a:bodyPr>
          <a:lstStyle/>
          <a:p>
            <a:pPr algn="just"/>
            <a:r>
              <a:rPr lang="uk-UA" sz="2000" dirty="0">
                <a:solidFill>
                  <a:schemeClr val="bg2">
                    <a:lumMod val="10000"/>
                  </a:schemeClr>
                </a:solidFill>
                <a:latin typeface="Times New Roman" panose="02020603050405020304" pitchFamily="18" charset="0"/>
                <a:cs typeface="Times New Roman" panose="02020603050405020304" pitchFamily="18" charset="0"/>
              </a:rPr>
              <a:t>За словами міністра, у МОН розуміли, що освітні втрати через пандемію й війну є  неминучими, проте зараз вже є розуміння масштабів.</a:t>
            </a:r>
          </a:p>
        </p:txBody>
      </p:sp>
      <p:sp>
        <p:nvSpPr>
          <p:cNvPr id="7" name="Прямоугольник 6">
            <a:extLst>
              <a:ext uri="{FF2B5EF4-FFF2-40B4-BE49-F238E27FC236}">
                <a16:creationId xmlns:a16="http://schemas.microsoft.com/office/drawing/2014/main" xmlns="" id="{1C15A24C-ED23-4B0A-B2F5-6D35B893059E}"/>
              </a:ext>
            </a:extLst>
          </p:cNvPr>
          <p:cNvSpPr/>
          <p:nvPr/>
        </p:nvSpPr>
        <p:spPr>
          <a:xfrm>
            <a:off x="5126180" y="2657457"/>
            <a:ext cx="6689765" cy="3416320"/>
          </a:xfrm>
          <a:prstGeom prst="rect">
            <a:avLst/>
          </a:prstGeom>
        </p:spPr>
        <p:txBody>
          <a:bodyPr wrap="square">
            <a:spAutoFit/>
          </a:bodyPr>
          <a:lstStyle/>
          <a:p>
            <a:pPr algn="just" fontAlgn="base"/>
            <a:r>
              <a:rPr lang="uk-UA" dirty="0">
                <a:latin typeface="Times New Roman" panose="02020603050405020304" pitchFamily="18" charset="0"/>
                <a:cs typeface="Times New Roman" panose="02020603050405020304" pitchFamily="18" charset="0"/>
              </a:rPr>
              <a:t>За словами міністра, Україна – </a:t>
            </a:r>
            <a:r>
              <a:rPr lang="uk-UA" b="1" dirty="0">
                <a:solidFill>
                  <a:srgbClr val="C00000"/>
                </a:solidFill>
                <a:latin typeface="Times New Roman" panose="02020603050405020304" pitchFamily="18" charset="0"/>
                <a:cs typeface="Times New Roman" panose="02020603050405020304" pitchFamily="18" charset="0"/>
              </a:rPr>
              <a:t>єдина країна, яка провела дослідження в умовах війни. </a:t>
            </a:r>
          </a:p>
          <a:p>
            <a:pPr algn="just" fontAlgn="base"/>
            <a:r>
              <a:rPr lang="uk-UA" dirty="0">
                <a:latin typeface="Times New Roman" panose="02020603050405020304" pitchFamily="18" charset="0"/>
                <a:cs typeface="Times New Roman" panose="02020603050405020304" pitchFamily="18" charset="0"/>
              </a:rPr>
              <a:t>«Це велике й надважливе досягнення. Заклади освіти проводили тестування попри масовані обстріли й затяжні повітряні тривоги в жовтні 2022 року. Завдяки участі в дослідженні в нас є можливість відстежувати тенденції в знаннях і навичках учнів як на рівні країни, так і на рівні окремих груп учнівства», — зазначив міністр освіти і науки.</a:t>
            </a:r>
          </a:p>
          <a:p>
            <a:pPr algn="just" fontAlgn="base"/>
            <a:endParaRPr lang="uk-UA" dirty="0">
              <a:latin typeface="Times New Roman" panose="02020603050405020304" pitchFamily="18" charset="0"/>
              <a:cs typeface="Times New Roman" panose="02020603050405020304" pitchFamily="18" charset="0"/>
            </a:endParaRPr>
          </a:p>
          <a:p>
            <a:pPr algn="just" fontAlgn="base"/>
            <a:r>
              <a:rPr lang="uk-UA" b="1" dirty="0">
                <a:solidFill>
                  <a:srgbClr val="C00000"/>
                </a:solidFill>
                <a:latin typeface="Times New Roman" panose="02020603050405020304" pitchFamily="18" charset="0"/>
                <a:cs typeface="Times New Roman" panose="02020603050405020304" pitchFamily="18" charset="0"/>
              </a:rPr>
              <a:t>Окрім того, він зауважив, що дослідження в Україні проводилося під час війни, а отже, воно може містити додаткові чинники впливу, які не враховує методологія PISA</a:t>
            </a:r>
            <a:r>
              <a:rPr lang="en-US" b="1" dirty="0">
                <a:solidFill>
                  <a:srgbClr val="C00000"/>
                </a:solidFill>
                <a:latin typeface="Times New Roman" panose="02020603050405020304" pitchFamily="18" charset="0"/>
                <a:cs typeface="Times New Roman" panose="02020603050405020304" pitchFamily="18" charset="0"/>
              </a:rPr>
              <a:t>.</a:t>
            </a:r>
            <a:endParaRPr lang="en-US" b="1" i="0" dirty="0">
              <a:solidFill>
                <a:srgbClr val="C00000"/>
              </a:solidFill>
              <a:effectLst/>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xmlns="" id="{9E5FB266-CECC-4DE9-8A82-7625240473E3}"/>
              </a:ext>
            </a:extLst>
          </p:cNvPr>
          <p:cNvSpPr/>
          <p:nvPr/>
        </p:nvSpPr>
        <p:spPr>
          <a:xfrm>
            <a:off x="376055" y="5002712"/>
            <a:ext cx="4504375" cy="1200329"/>
          </a:xfrm>
          <a:prstGeom prst="rect">
            <a:avLst/>
          </a:prstGeom>
        </p:spPr>
        <p:txBody>
          <a:bodyPr wrap="square">
            <a:spAutoFit/>
          </a:bodyPr>
          <a:lstStyle/>
          <a:p>
            <a:pPr algn="just"/>
            <a:r>
              <a:rPr lang="uk-UA" b="1" dirty="0">
                <a:solidFill>
                  <a:schemeClr val="accent1">
                    <a:lumMod val="50000"/>
                  </a:schemeClr>
                </a:solidFill>
                <a:latin typeface="Times New Roman" panose="02020603050405020304" pitchFamily="18" charset="0"/>
                <a:cs typeface="Times New Roman" panose="02020603050405020304" pitchFamily="18" charset="0"/>
              </a:rPr>
              <a:t>«Цифри невтішні, але передбачувані»: МОН оприлюднило результати міжнародного дослідження якості освіти в Україні.</a:t>
            </a:r>
            <a:endParaRPr lang="uk-UA" b="1" i="0" dirty="0">
              <a:solidFill>
                <a:schemeClr val="accent1">
                  <a:lumMod val="50000"/>
                </a:schemeClr>
              </a:solidFill>
              <a:effectLst/>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xmlns="" id="{2DB59F67-C703-4900-9354-475FFB1D956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569" y="1116281"/>
            <a:ext cx="4101599" cy="34163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7006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9E070BEB-8818-4B01-8E25-A6A9ADDEFD74}"/>
              </a:ext>
            </a:extLst>
          </p:cNvPr>
          <p:cNvSpPr/>
          <p:nvPr/>
        </p:nvSpPr>
        <p:spPr>
          <a:xfrm>
            <a:off x="316675" y="1707653"/>
            <a:ext cx="3910940" cy="1200329"/>
          </a:xfrm>
          <a:prstGeom prst="rect">
            <a:avLst/>
          </a:prstGeom>
        </p:spPr>
        <p:txBody>
          <a:bodyPr wrap="square">
            <a:spAutoFit/>
          </a:bodyPr>
          <a:lstStyle/>
          <a:p>
            <a:pPr algn="just"/>
            <a:r>
              <a:rPr lang="uk-UA" dirty="0">
                <a:solidFill>
                  <a:srgbClr val="181716"/>
                </a:solidFill>
                <a:latin typeface="Times New Roman" panose="02020603050405020304" pitchFamily="18" charset="0"/>
                <a:cs typeface="Times New Roman" panose="02020603050405020304" pitchFamily="18" charset="0"/>
              </a:rPr>
              <a:t>Середній бал 15-річних українських підлітків з математики становить 441, із читання – 428, з природничо-наукових дисциплін – 450.</a:t>
            </a:r>
            <a:endParaRPr lang="uk-UA" b="0" i="0" dirty="0">
              <a:solidFill>
                <a:srgbClr val="181716"/>
              </a:solidFill>
              <a:effectLst/>
              <a:latin typeface="Times New Roman" panose="02020603050405020304" pitchFamily="18" charset="0"/>
              <a:cs typeface="Times New Roman" panose="02020603050405020304" pitchFamily="18" charset="0"/>
            </a:endParaRPr>
          </a:p>
        </p:txBody>
      </p:sp>
      <p:pic>
        <p:nvPicPr>
          <p:cNvPr id="1026" name="Picture 2" descr="Українські учні відстають у математиці, природничо-наукових дисциплінах та читанні порівняно з однолітками з країн ОЕСР – дослідження /Фото 1">
            <a:extLst>
              <a:ext uri="{FF2B5EF4-FFF2-40B4-BE49-F238E27FC236}">
                <a16:creationId xmlns:a16="http://schemas.microsoft.com/office/drawing/2014/main" xmlns="" id="{9FC58AC4-4417-4E2C-B390-C0F211FFF3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13859" y="2082945"/>
            <a:ext cx="8075222" cy="46386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a:extLst>
              <a:ext uri="{FF2B5EF4-FFF2-40B4-BE49-F238E27FC236}">
                <a16:creationId xmlns:a16="http://schemas.microsoft.com/office/drawing/2014/main" xmlns="" id="{E4C1B1D7-EEB6-499E-93C4-78E73B1D4EF7}"/>
              </a:ext>
            </a:extLst>
          </p:cNvPr>
          <p:cNvSpPr/>
          <p:nvPr/>
        </p:nvSpPr>
        <p:spPr>
          <a:xfrm>
            <a:off x="1175657" y="328619"/>
            <a:ext cx="10723418" cy="1477328"/>
          </a:xfrm>
          <a:prstGeom prst="rect">
            <a:avLst/>
          </a:prstGeom>
        </p:spPr>
        <p:txBody>
          <a:bodyPr wrap="square">
            <a:spAutoFit/>
          </a:bodyPr>
          <a:lstStyle/>
          <a:p>
            <a:pPr algn="just"/>
            <a:r>
              <a:rPr lang="uk-UA" dirty="0">
                <a:solidFill>
                  <a:srgbClr val="0D0D0D"/>
                </a:solidFill>
                <a:latin typeface="Times New Roman" panose="02020603050405020304" pitchFamily="18" charset="0"/>
                <a:cs typeface="Times New Roman" panose="02020603050405020304" pitchFamily="18" charset="0"/>
              </a:rPr>
              <a:t>Презентація Національного звіту в Києві проходила одночасно з відкриттям </a:t>
            </a:r>
            <a:r>
              <a:rPr lang="uk-UA" dirty="0">
                <a:solidFill>
                  <a:srgbClr val="337AB7"/>
                </a:solidFill>
                <a:latin typeface="Times New Roman" panose="02020603050405020304" pitchFamily="18" charset="0"/>
                <a:cs typeface="Times New Roman" panose="02020603050405020304" pitchFamily="18" charset="0"/>
                <a:hlinkClick r:id="rId3"/>
              </a:rPr>
              <a:t>Міжнародного звіту за результатами PISA-2022</a:t>
            </a:r>
            <a:r>
              <a:rPr lang="uk-UA" dirty="0">
                <a:solidFill>
                  <a:srgbClr val="0D0D0D"/>
                </a:solidFill>
                <a:latin typeface="Times New Roman" panose="02020603050405020304" pitchFamily="18" charset="0"/>
                <a:cs typeface="Times New Roman" panose="02020603050405020304" pitchFamily="18" charset="0"/>
              </a:rPr>
              <a:t> — заходу, що відбувся в Парижі. Міжнародний звіт — це документ, що складається з кількох томів. Сьогодні оприлюднено перші два з них. Том І інформує про показники успішності 15-річних підлітків 81 країни в оволодінні читацькою, математичною та природничо-науковою грамотністю, а також про результати вивчення проблеми рівності в освітніх системах країн-учасниць PISA.</a:t>
            </a:r>
            <a:endParaRPr lang="uk-UA" dirty="0">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xmlns="" id="{49C76E18-6A85-4382-A696-737C83A4AF3A}"/>
              </a:ext>
            </a:extLst>
          </p:cNvPr>
          <p:cNvSpPr/>
          <p:nvPr/>
        </p:nvSpPr>
        <p:spPr>
          <a:xfrm>
            <a:off x="213756" y="2809687"/>
            <a:ext cx="3800103" cy="923330"/>
          </a:xfrm>
          <a:prstGeom prst="rect">
            <a:avLst/>
          </a:prstGeom>
        </p:spPr>
        <p:txBody>
          <a:bodyPr wrap="square">
            <a:spAutoFit/>
          </a:bodyPr>
          <a:lstStyle/>
          <a:p>
            <a:pPr algn="just"/>
            <a:r>
              <a:rPr lang="uk-UA" b="1" dirty="0">
                <a:solidFill>
                  <a:srgbClr val="C00000"/>
                </a:solidFill>
                <a:latin typeface="Times New Roman" panose="02020603050405020304" pitchFamily="18" charset="0"/>
                <a:cs typeface="Times New Roman" panose="02020603050405020304" pitchFamily="18" charset="0"/>
              </a:rPr>
              <a:t>Найбільш проблемною галуззю для українських школярів є читання – PISA-2022</a:t>
            </a:r>
          </a:p>
        </p:txBody>
      </p:sp>
      <p:sp>
        <p:nvSpPr>
          <p:cNvPr id="3" name="Прямоугольник 2">
            <a:extLst>
              <a:ext uri="{FF2B5EF4-FFF2-40B4-BE49-F238E27FC236}">
                <a16:creationId xmlns:a16="http://schemas.microsoft.com/office/drawing/2014/main" xmlns="" id="{D3501478-96E9-4AB1-AA32-E64DE783FD0D}"/>
              </a:ext>
            </a:extLst>
          </p:cNvPr>
          <p:cNvSpPr/>
          <p:nvPr/>
        </p:nvSpPr>
        <p:spPr>
          <a:xfrm>
            <a:off x="265216" y="3911722"/>
            <a:ext cx="3697184" cy="2308324"/>
          </a:xfrm>
          <a:prstGeom prst="rect">
            <a:avLst/>
          </a:prstGeom>
        </p:spPr>
        <p:txBody>
          <a:bodyPr wrap="square">
            <a:spAutoFit/>
          </a:bodyPr>
          <a:lstStyle/>
          <a:p>
            <a:pPr algn="just"/>
            <a:r>
              <a:rPr lang="uk-UA" dirty="0">
                <a:solidFill>
                  <a:srgbClr val="141414"/>
                </a:solidFill>
                <a:latin typeface="Times New Roman" panose="02020603050405020304" pitchFamily="18" charset="0"/>
                <a:cs typeface="Times New Roman" panose="02020603050405020304" pitchFamily="18" charset="0"/>
              </a:rPr>
              <a:t>Середній бал з цієї дисципліни становить 428, що на 48 пунктів менше за середній показник для країн ОЕСР (476 балів). </a:t>
            </a:r>
            <a:r>
              <a:rPr lang="uk-UA">
                <a:solidFill>
                  <a:srgbClr val="141414"/>
                </a:solidFill>
                <a:latin typeface="Times New Roman" panose="02020603050405020304" pitchFamily="18" charset="0"/>
                <a:cs typeface="Times New Roman" panose="02020603050405020304" pitchFamily="18" charset="0"/>
              </a:rPr>
              <a:t>А це означає, що з читання українські учні відстають від своїх однолітків з інших країн майже на два з половиною роки навчання.</a:t>
            </a:r>
            <a:endParaRPr lang="uk-UA">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9114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4">
            <a:extLst>
              <a:ext uri="{FF2B5EF4-FFF2-40B4-BE49-F238E27FC236}">
                <a16:creationId xmlns:a16="http://schemas.microsoft.com/office/drawing/2014/main" xmlns="" id="{24CC21BA-D88A-47E7-9114-E5BBAF954CBA}"/>
              </a:ext>
            </a:extLst>
          </p:cNvPr>
          <p:cNvGrpSpPr/>
          <p:nvPr/>
        </p:nvGrpSpPr>
        <p:grpSpPr>
          <a:xfrm>
            <a:off x="1489672" y="88189"/>
            <a:ext cx="9212655" cy="486720"/>
            <a:chOff x="0" y="0"/>
            <a:chExt cx="9212655" cy="486720"/>
          </a:xfrm>
        </p:grpSpPr>
        <p:sp>
          <p:nvSpPr>
            <p:cNvPr id="6" name="Прямоугольник: скругленные углы 5">
              <a:extLst>
                <a:ext uri="{FF2B5EF4-FFF2-40B4-BE49-F238E27FC236}">
                  <a16:creationId xmlns:a16="http://schemas.microsoft.com/office/drawing/2014/main" xmlns="" id="{DA69B518-D38D-49F4-ADDC-AB12C5A199AF}"/>
                </a:ext>
              </a:extLst>
            </p:cNvPr>
            <p:cNvSpPr/>
            <p:nvPr/>
          </p:nvSpPr>
          <p:spPr>
            <a:xfrm>
              <a:off x="0" y="0"/>
              <a:ext cx="9212655" cy="486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Прямоугольник: скругленные углы 4">
              <a:extLst>
                <a:ext uri="{FF2B5EF4-FFF2-40B4-BE49-F238E27FC236}">
                  <a16:creationId xmlns:a16="http://schemas.microsoft.com/office/drawing/2014/main" xmlns="" id="{13E97F4D-15C1-4F62-912B-02D164336BC9}"/>
                </a:ext>
              </a:extLst>
            </p:cNvPr>
            <p:cNvSpPr txBox="1"/>
            <p:nvPr/>
          </p:nvSpPr>
          <p:spPr>
            <a:xfrm>
              <a:off x="23760" y="23760"/>
              <a:ext cx="9165135" cy="439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dirty="0"/>
                <a:t>                НАВЧАЛЬНО-МЕТОДИЧНИЙ ЦЕНТР  ПРОФЕСІЙНО-ТЕХНІЧНОЇ ОСВІТИ У ВІННИЦЬКІЙ ОБЛАСТІ</a:t>
              </a:r>
              <a:endParaRPr lang="ru-RU" sz="1600" kern="1200" dirty="0"/>
            </a:p>
          </p:txBody>
        </p:sp>
      </p:grpSp>
      <p:pic>
        <p:nvPicPr>
          <p:cNvPr id="8" name="Picture 2">
            <a:extLst>
              <a:ext uri="{FF2B5EF4-FFF2-40B4-BE49-F238E27FC236}">
                <a16:creationId xmlns:a16="http://schemas.microsoft.com/office/drawing/2014/main" xmlns="" id="{20018BB3-99EA-470A-9ECB-E8E47E6733E3}"/>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1656523" y="141372"/>
            <a:ext cx="489500" cy="409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Рисунок 10">
            <a:extLst>
              <a:ext uri="{FF2B5EF4-FFF2-40B4-BE49-F238E27FC236}">
                <a16:creationId xmlns:a16="http://schemas.microsoft.com/office/drawing/2014/main" xmlns="" id="{A48A9730-51CB-49B1-9A57-4231AB8FE97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2943" y="695194"/>
            <a:ext cx="2680570" cy="3864280"/>
          </a:xfrm>
          <a:prstGeom prst="rect">
            <a:avLst/>
          </a:prstGeom>
        </p:spPr>
      </p:pic>
      <p:pic>
        <p:nvPicPr>
          <p:cNvPr id="13" name="Рисунок 12">
            <a:extLst>
              <a:ext uri="{FF2B5EF4-FFF2-40B4-BE49-F238E27FC236}">
                <a16:creationId xmlns:a16="http://schemas.microsoft.com/office/drawing/2014/main" xmlns="" id="{43189C83-D4FD-43BD-8DEF-65C40898576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086409" y="877508"/>
            <a:ext cx="2680570" cy="3705495"/>
          </a:xfrm>
          <a:prstGeom prst="rect">
            <a:avLst/>
          </a:prstGeom>
        </p:spPr>
      </p:pic>
      <p:pic>
        <p:nvPicPr>
          <p:cNvPr id="15" name="Рисунок 14">
            <a:extLst>
              <a:ext uri="{FF2B5EF4-FFF2-40B4-BE49-F238E27FC236}">
                <a16:creationId xmlns:a16="http://schemas.microsoft.com/office/drawing/2014/main" xmlns="" id="{5C4A55CD-4E87-4219-A83D-00B9F30DB990}"/>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3518" y="4751417"/>
            <a:ext cx="2566010" cy="1860116"/>
          </a:xfrm>
          <a:prstGeom prst="rect">
            <a:avLst/>
          </a:prstGeom>
        </p:spPr>
      </p:pic>
      <p:pic>
        <p:nvPicPr>
          <p:cNvPr id="17" name="Рисунок 16">
            <a:extLst>
              <a:ext uri="{FF2B5EF4-FFF2-40B4-BE49-F238E27FC236}">
                <a16:creationId xmlns:a16="http://schemas.microsoft.com/office/drawing/2014/main" xmlns="" id="{6C218136-6326-4E63-9936-ED10AFADBB67}"/>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095999" y="695194"/>
            <a:ext cx="5432590" cy="2454416"/>
          </a:xfrm>
          <a:prstGeom prst="rect">
            <a:avLst/>
          </a:prstGeom>
        </p:spPr>
      </p:pic>
      <p:pic>
        <p:nvPicPr>
          <p:cNvPr id="19" name="Рисунок 18">
            <a:extLst>
              <a:ext uri="{FF2B5EF4-FFF2-40B4-BE49-F238E27FC236}">
                <a16:creationId xmlns:a16="http://schemas.microsoft.com/office/drawing/2014/main" xmlns="" id="{09D2DDC6-3814-4357-BB61-8E8FCEC6EC85}"/>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086409" y="3591631"/>
            <a:ext cx="4478077" cy="3019902"/>
          </a:xfrm>
          <a:prstGeom prst="rect">
            <a:avLst/>
          </a:prstGeom>
        </p:spPr>
      </p:pic>
      <p:sp>
        <p:nvSpPr>
          <p:cNvPr id="20" name="Прямоугольник 19">
            <a:extLst>
              <a:ext uri="{FF2B5EF4-FFF2-40B4-BE49-F238E27FC236}">
                <a16:creationId xmlns:a16="http://schemas.microsoft.com/office/drawing/2014/main" xmlns="" id="{B7F4F606-5BEF-427E-9C65-20E154B0E5C5}"/>
              </a:ext>
            </a:extLst>
          </p:cNvPr>
          <p:cNvSpPr/>
          <p:nvPr/>
        </p:nvSpPr>
        <p:spPr>
          <a:xfrm>
            <a:off x="7564486" y="3069754"/>
            <a:ext cx="4521896" cy="1184940"/>
          </a:xfrm>
          <a:prstGeom prst="rect">
            <a:avLst/>
          </a:prstGeom>
        </p:spPr>
        <p:txBody>
          <a:bodyPr wrap="square">
            <a:spAutoFit/>
          </a:bodyPr>
          <a:lstStyle/>
          <a:p>
            <a:pPr algn="ctr">
              <a:spcBef>
                <a:spcPts val="1200"/>
              </a:spcBef>
            </a:pP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Етапи реалізації Стратегії</a:t>
            </a:r>
            <a:endParaRPr lang="ru-RU" b="1" dirty="0">
              <a:solidFill>
                <a:srgbClr val="C00000"/>
              </a:solidFill>
              <a:latin typeface="Antiqua"/>
              <a:ea typeface="Times New Roman" panose="02020603050405020304" pitchFamily="18" charset="0"/>
              <a:cs typeface="Times New Roman" panose="02020603050405020304" pitchFamily="18" charset="0"/>
            </a:endParaRPr>
          </a:p>
          <a:p>
            <a:pPr algn="just">
              <a:spcBef>
                <a:spcPts val="600"/>
              </a:spcBef>
            </a:pPr>
            <a:r>
              <a:rPr lang="uk-UA" sz="1600" dirty="0">
                <a:latin typeface="Times New Roman" panose="02020603050405020304" pitchFamily="18" charset="0"/>
                <a:ea typeface="Times New Roman" panose="02020603050405020304" pitchFamily="18" charset="0"/>
                <a:cs typeface="Times New Roman" panose="02020603050405020304" pitchFamily="18" charset="0"/>
              </a:rPr>
              <a:t>Реалізація Стратегії здійснюватиметься трьома етапами відповідно до операційних планів заходів.</a:t>
            </a:r>
            <a:endParaRPr lang="ru-RU" sz="1600" dirty="0">
              <a:latin typeface="Antiqua"/>
              <a:ea typeface="Times New Roman" panose="02020603050405020304" pitchFamily="18" charset="0"/>
              <a:cs typeface="Times New Roman" panose="02020603050405020304" pitchFamily="18" charset="0"/>
            </a:endParaRPr>
          </a:p>
        </p:txBody>
      </p:sp>
      <p:sp>
        <p:nvSpPr>
          <p:cNvPr id="21" name="Прямоугольник 20">
            <a:extLst>
              <a:ext uri="{FF2B5EF4-FFF2-40B4-BE49-F238E27FC236}">
                <a16:creationId xmlns:a16="http://schemas.microsoft.com/office/drawing/2014/main" xmlns="" id="{BD5453DC-9D0A-46C2-81A7-42B45867BE3D}"/>
              </a:ext>
            </a:extLst>
          </p:cNvPr>
          <p:cNvSpPr/>
          <p:nvPr/>
        </p:nvSpPr>
        <p:spPr>
          <a:xfrm>
            <a:off x="6777434" y="4259837"/>
            <a:ext cx="6096000" cy="646331"/>
          </a:xfrm>
          <a:prstGeom prst="rect">
            <a:avLst/>
          </a:prstGeom>
        </p:spPr>
        <p:txBody>
          <a:bodyPr>
            <a:spAutoFit/>
          </a:bodyPr>
          <a:lstStyle/>
          <a:p>
            <a:pPr algn="ctr">
              <a:spcBef>
                <a:spcPts val="600"/>
              </a:spcBef>
              <a:spcAft>
                <a:spcPts val="600"/>
              </a:spcAft>
            </a:pP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Очікувані результати та показники </a:t>
            </a:r>
            <a:r>
              <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досягнення стратегічних цілей</a:t>
            </a:r>
            <a:endParaRPr lang="ru-RU" b="1" dirty="0">
              <a:solidFill>
                <a:srgbClr val="C00000"/>
              </a:solidFill>
              <a:latin typeface="Antiqua"/>
              <a:ea typeface="Times New Roman" panose="02020603050405020304" pitchFamily="18" charset="0"/>
              <a:cs typeface="Times New Roman" panose="02020603050405020304" pitchFamily="18" charset="0"/>
            </a:endParaRPr>
          </a:p>
        </p:txBody>
      </p:sp>
      <p:sp>
        <p:nvSpPr>
          <p:cNvPr id="22" name="Прямоугольник 21">
            <a:extLst>
              <a:ext uri="{FF2B5EF4-FFF2-40B4-BE49-F238E27FC236}">
                <a16:creationId xmlns:a16="http://schemas.microsoft.com/office/drawing/2014/main" xmlns="" id="{F5066AD2-9C35-4403-834D-8B77D24F05A8}"/>
              </a:ext>
            </a:extLst>
          </p:cNvPr>
          <p:cNvSpPr/>
          <p:nvPr/>
        </p:nvSpPr>
        <p:spPr>
          <a:xfrm>
            <a:off x="7711367" y="5137124"/>
            <a:ext cx="4375016" cy="923330"/>
          </a:xfrm>
          <a:prstGeom prst="rect">
            <a:avLst/>
          </a:prstGeom>
        </p:spPr>
        <p:txBody>
          <a:bodyPr wrap="square">
            <a:spAutoFit/>
          </a:bodyPr>
          <a:lstStyle/>
          <a:p>
            <a:pPr algn="ctr">
              <a:spcBef>
                <a:spcPts val="1200"/>
              </a:spcBef>
              <a:spcAft>
                <a:spcPts val="1200"/>
              </a:spcAft>
            </a:pP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Порядок проведення моніторингу, оцінки результатів реалізації Стратегії та звітування</a:t>
            </a:r>
            <a:endParaRPr lang="ru-RU" b="1" dirty="0">
              <a:solidFill>
                <a:srgbClr val="C00000"/>
              </a:solidFill>
              <a:latin typeface="Antiqua"/>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4844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E03509A3-7CDE-41E4-AA2F-729CC5139A7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223829" y="664821"/>
            <a:ext cx="3564410" cy="2375262"/>
          </a:xfrm>
          <a:prstGeom prst="rect">
            <a:avLst/>
          </a:prstGeom>
        </p:spPr>
      </p:pic>
      <p:grpSp>
        <p:nvGrpSpPr>
          <p:cNvPr id="7" name="Группа 6">
            <a:extLst>
              <a:ext uri="{FF2B5EF4-FFF2-40B4-BE49-F238E27FC236}">
                <a16:creationId xmlns:a16="http://schemas.microsoft.com/office/drawing/2014/main" xmlns="" id="{BAF75A16-5046-443F-BA66-E8F2429C58A1}"/>
              </a:ext>
            </a:extLst>
          </p:cNvPr>
          <p:cNvGrpSpPr/>
          <p:nvPr/>
        </p:nvGrpSpPr>
        <p:grpSpPr>
          <a:xfrm>
            <a:off x="1578403" y="154341"/>
            <a:ext cx="9436026" cy="486720"/>
            <a:chOff x="0" y="0"/>
            <a:chExt cx="9436026" cy="486720"/>
          </a:xfrm>
        </p:grpSpPr>
        <p:sp>
          <p:nvSpPr>
            <p:cNvPr id="8" name="Прямоугольник: скругленные углы 7">
              <a:extLst>
                <a:ext uri="{FF2B5EF4-FFF2-40B4-BE49-F238E27FC236}">
                  <a16:creationId xmlns:a16="http://schemas.microsoft.com/office/drawing/2014/main" xmlns="" id="{38309166-5200-4D20-AFCD-330BB160B756}"/>
                </a:ext>
              </a:extLst>
            </p:cNvPr>
            <p:cNvSpPr/>
            <p:nvPr/>
          </p:nvSpPr>
          <p:spPr>
            <a:xfrm>
              <a:off x="0" y="0"/>
              <a:ext cx="9436026" cy="486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Прямоугольник: скругленные углы 4">
              <a:extLst>
                <a:ext uri="{FF2B5EF4-FFF2-40B4-BE49-F238E27FC236}">
                  <a16:creationId xmlns:a16="http://schemas.microsoft.com/office/drawing/2014/main" xmlns="" id="{5E92BB55-E33E-4125-869D-15441462C316}"/>
                </a:ext>
              </a:extLst>
            </p:cNvPr>
            <p:cNvSpPr txBox="1"/>
            <p:nvPr/>
          </p:nvSpPr>
          <p:spPr>
            <a:xfrm>
              <a:off x="23760" y="23760"/>
              <a:ext cx="9388506" cy="439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dirty="0"/>
                <a:t>                НАВЧАЛЬНО-МЕТОДИЧНИЙ ЦЕНТР  ПРОФЕСІЙНО-ТЕХНІЧНОЇ ОСВІТИ У ВІННИЦЬКІЙ ОБЛАСТІ</a:t>
              </a:r>
              <a:endParaRPr lang="ru-RU" sz="1600" kern="1200" dirty="0"/>
            </a:p>
          </p:txBody>
        </p:sp>
      </p:grpSp>
      <p:pic>
        <p:nvPicPr>
          <p:cNvPr id="10" name="Picture 2">
            <a:extLst>
              <a:ext uri="{FF2B5EF4-FFF2-40B4-BE49-F238E27FC236}">
                <a16:creationId xmlns:a16="http://schemas.microsoft.com/office/drawing/2014/main" xmlns="" id="{F6295B4A-E06A-46E9-BDBB-A326DF643BA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1744205" y="178101"/>
            <a:ext cx="489500" cy="409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Прямоугольник 10">
            <a:extLst>
              <a:ext uri="{FF2B5EF4-FFF2-40B4-BE49-F238E27FC236}">
                <a16:creationId xmlns:a16="http://schemas.microsoft.com/office/drawing/2014/main" xmlns="" id="{ECD6BDB8-DABB-410C-968C-32A4E16E519A}"/>
              </a:ext>
            </a:extLst>
          </p:cNvPr>
          <p:cNvSpPr/>
          <p:nvPr/>
        </p:nvSpPr>
        <p:spPr>
          <a:xfrm>
            <a:off x="308270" y="664821"/>
            <a:ext cx="7915559" cy="3046988"/>
          </a:xfrm>
          <a:prstGeom prst="rect">
            <a:avLst/>
          </a:prstGeom>
        </p:spPr>
        <p:txBody>
          <a:bodyPr wrap="square">
            <a:spAutoFit/>
          </a:bodyPr>
          <a:lstStyle/>
          <a:p>
            <a:pPr algn="just"/>
            <a:r>
              <a:rPr lang="uk-UA" sz="1600" dirty="0">
                <a:latin typeface="Times New Roman" panose="02020603050405020304" pitchFamily="18" charset="0"/>
                <a:cs typeface="Times New Roman" panose="02020603050405020304" pitchFamily="18" charset="0"/>
              </a:rPr>
              <a:t>Дослідження PISA, у якому Україна взяла участь у 2022 р., — це передусім показник того, що наша система освіти, як і вся наша держава, живе, працює і з вірою дивиться в майбутнє. Уже сьогодні ми маємо думати про те, що буде після перемоги, адже PISA послідовно доводить, що та освіта, яку суспільство пропонує своєму молодому поколінню сьогодні, впливає на те, яким воно буде через 20, 30 і більше років. Хоча в умовах війни не доводиться говорити про якісь неймовірні досягнення в галузі освіти чи про реалізацію якихось амбітних цілей, проте наш обов’язок — зробити все залежне від кожного й кожної з нас у тих умовах, що склалися. PISA-2022 дала нам цінні дані, тож далі справа за нами — освітянами, батьками, управлінцями та всіма небайдужими громадянами. Тільки гуртом ми в змозі нині закласти нашими рішеннями й діями міцний підмурівок для подальшого розвитку та процвітання освіти, а отже, і нашої країни. Команда PISA в Україні.</a:t>
            </a:r>
          </a:p>
        </p:txBody>
      </p:sp>
      <p:pic>
        <p:nvPicPr>
          <p:cNvPr id="3" name="Рисунок 2">
            <a:extLst>
              <a:ext uri="{FF2B5EF4-FFF2-40B4-BE49-F238E27FC236}">
                <a16:creationId xmlns:a16="http://schemas.microsoft.com/office/drawing/2014/main" xmlns="" id="{8D3DFB8A-6C83-4034-BAC8-E140B6760D9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33558" y="3561890"/>
            <a:ext cx="6401693" cy="3296110"/>
          </a:xfrm>
          <a:prstGeom prst="rect">
            <a:avLst/>
          </a:prstGeom>
        </p:spPr>
      </p:pic>
    </p:spTree>
    <p:extLst>
      <p:ext uri="{BB962C8B-B14F-4D97-AF65-F5344CB8AC3E}">
        <p14:creationId xmlns:p14="http://schemas.microsoft.com/office/powerpoint/2010/main" xmlns="" val="115203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9D501C98-ACD0-4AFC-9BD7-07E26EF1A86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7787" y="641061"/>
            <a:ext cx="2956142" cy="1033129"/>
          </a:xfrm>
          <a:prstGeom prst="rect">
            <a:avLst/>
          </a:prstGeom>
        </p:spPr>
      </p:pic>
      <p:grpSp>
        <p:nvGrpSpPr>
          <p:cNvPr id="6" name="Группа 5">
            <a:extLst>
              <a:ext uri="{FF2B5EF4-FFF2-40B4-BE49-F238E27FC236}">
                <a16:creationId xmlns:a16="http://schemas.microsoft.com/office/drawing/2014/main" xmlns="" id="{A23A04A6-3DF4-4195-B177-EAE42B46FBDA}"/>
              </a:ext>
            </a:extLst>
          </p:cNvPr>
          <p:cNvGrpSpPr/>
          <p:nvPr/>
        </p:nvGrpSpPr>
        <p:grpSpPr>
          <a:xfrm>
            <a:off x="263170" y="101157"/>
            <a:ext cx="9436026" cy="486720"/>
            <a:chOff x="0" y="0"/>
            <a:chExt cx="9436026" cy="486720"/>
          </a:xfrm>
        </p:grpSpPr>
        <p:sp>
          <p:nvSpPr>
            <p:cNvPr id="7" name="Прямоугольник: скругленные углы 6">
              <a:extLst>
                <a:ext uri="{FF2B5EF4-FFF2-40B4-BE49-F238E27FC236}">
                  <a16:creationId xmlns:a16="http://schemas.microsoft.com/office/drawing/2014/main" xmlns="" id="{5CE958EF-C32C-4521-A271-6E6A27B9D374}"/>
                </a:ext>
              </a:extLst>
            </p:cNvPr>
            <p:cNvSpPr/>
            <p:nvPr/>
          </p:nvSpPr>
          <p:spPr>
            <a:xfrm>
              <a:off x="0" y="0"/>
              <a:ext cx="9436026" cy="48672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Прямоугольник: скругленные углы 4">
              <a:extLst>
                <a:ext uri="{FF2B5EF4-FFF2-40B4-BE49-F238E27FC236}">
                  <a16:creationId xmlns:a16="http://schemas.microsoft.com/office/drawing/2014/main" xmlns="" id="{817A3736-0EE8-4E78-B0E1-B7C08B225C2D}"/>
                </a:ext>
              </a:extLst>
            </p:cNvPr>
            <p:cNvSpPr txBox="1"/>
            <p:nvPr/>
          </p:nvSpPr>
          <p:spPr>
            <a:xfrm>
              <a:off x="23760" y="23760"/>
              <a:ext cx="9388506" cy="439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uk-UA" sz="1600" b="1" kern="1200" dirty="0"/>
                <a:t>                НАВЧАЛЬНО-МЕТОДИЧНИЙ ЦЕНТР  ПРОФЕСІЙНО-ТЕХНІЧНОЇ ОСВІТИ У ВІННИЦЬКІЙ ОБЛАСТІ</a:t>
              </a:r>
              <a:endParaRPr lang="ru-RU" sz="1600" kern="1200" dirty="0"/>
            </a:p>
          </p:txBody>
        </p:sp>
      </p:grpSp>
      <p:pic>
        <p:nvPicPr>
          <p:cNvPr id="9" name="Picture 2">
            <a:extLst>
              <a:ext uri="{FF2B5EF4-FFF2-40B4-BE49-F238E27FC236}">
                <a16:creationId xmlns:a16="http://schemas.microsoft.com/office/drawing/2014/main" xmlns="" id="{6EB23633-BD8D-4CA8-887A-5E97C35DB51D}"/>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361820" y="178100"/>
            <a:ext cx="489500" cy="409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xmlns="" id="{A59D5100-75F8-46E6-AB00-65E125A8235F}"/>
              </a:ext>
            </a:extLst>
          </p:cNvPr>
          <p:cNvSpPr/>
          <p:nvPr/>
        </p:nvSpPr>
        <p:spPr>
          <a:xfrm>
            <a:off x="3557392" y="856505"/>
            <a:ext cx="8960284" cy="338554"/>
          </a:xfrm>
          <a:prstGeom prst="rect">
            <a:avLst/>
          </a:prstGeom>
        </p:spPr>
        <p:txBody>
          <a:bodyPr wrap="square">
            <a:spAutoFit/>
          </a:bodyPr>
          <a:lstStyle/>
          <a:p>
            <a:pPr algn="just"/>
            <a:r>
              <a:rPr lang="ru-RU" sz="1600" b="1" cap="all" dirty="0">
                <a:solidFill>
                  <a:srgbClr val="C00000"/>
                </a:solidFill>
                <a:latin typeface="Times New Roman" panose="02020603050405020304" pitchFamily="18" charset="0"/>
                <a:cs typeface="Times New Roman" panose="02020603050405020304" pitchFamily="18" charset="0"/>
              </a:rPr>
              <a:t>СЕРТИФІКАЦІЯ-2024: ХАРАКТЕРИСТИКИ ТЕСТІВ НЕЗАЛЕЖНОГО ТЕСТУВАННЯ</a:t>
            </a:r>
            <a:endParaRPr lang="ru-RU" sz="1600" b="1" i="0" cap="all" dirty="0">
              <a:solidFill>
                <a:srgbClr val="C00000"/>
              </a:solidFill>
              <a:effectLst/>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xmlns="" id="{24C3A841-0E56-4E3F-B31B-2FE28DD8A69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01458" y="1363412"/>
            <a:ext cx="4484318" cy="2495991"/>
          </a:xfrm>
          <a:prstGeom prst="rect">
            <a:avLst/>
          </a:prstGeom>
        </p:spPr>
      </p:pic>
      <p:sp>
        <p:nvSpPr>
          <p:cNvPr id="13" name="Прямоугольник 12">
            <a:extLst>
              <a:ext uri="{FF2B5EF4-FFF2-40B4-BE49-F238E27FC236}">
                <a16:creationId xmlns:a16="http://schemas.microsoft.com/office/drawing/2014/main" xmlns="" id="{5E921CE7-8D48-4AC0-A08B-919D28E80737}"/>
              </a:ext>
            </a:extLst>
          </p:cNvPr>
          <p:cNvSpPr/>
          <p:nvPr/>
        </p:nvSpPr>
        <p:spPr>
          <a:xfrm>
            <a:off x="6211742" y="3859854"/>
            <a:ext cx="5980258" cy="1923604"/>
          </a:xfrm>
          <a:prstGeom prst="rect">
            <a:avLst/>
          </a:prstGeom>
        </p:spPr>
        <p:txBody>
          <a:bodyPr wrap="square">
            <a:spAutoFit/>
          </a:bodyPr>
          <a:lstStyle/>
          <a:p>
            <a:pPr algn="just"/>
            <a:r>
              <a:rPr lang="uk-UA" sz="1700" b="1" dirty="0">
                <a:solidFill>
                  <a:srgbClr val="337AB7"/>
                </a:solidFill>
                <a:latin typeface="Times New Roman" panose="02020603050405020304" pitchFamily="18" charset="0"/>
                <a:cs typeface="Times New Roman" panose="02020603050405020304" pitchFamily="18" charset="0"/>
                <a:hlinkClick r:id="rId5"/>
              </a:rPr>
              <a:t>Тест</a:t>
            </a:r>
            <a:r>
              <a:rPr lang="uk-UA" sz="1700" dirty="0">
                <a:solidFill>
                  <a:srgbClr val="0D0D0D"/>
                </a:solidFill>
                <a:latin typeface="Times New Roman" panose="02020603050405020304" pitchFamily="18" charset="0"/>
                <a:cs typeface="Times New Roman" panose="02020603050405020304" pitchFamily="18" charset="0"/>
              </a:rPr>
              <a:t> </a:t>
            </a:r>
            <a:r>
              <a:rPr lang="uk-UA" sz="1700" b="1" dirty="0">
                <a:solidFill>
                  <a:srgbClr val="0D0D0D"/>
                </a:solidFill>
                <a:latin typeface="Times New Roman" panose="02020603050405020304" pitchFamily="18" charset="0"/>
                <a:cs typeface="Times New Roman" panose="02020603050405020304" pitchFamily="18" charset="0"/>
              </a:rPr>
              <a:t>для вчителів математичної освітньої галузі </a:t>
            </a:r>
            <a:r>
              <a:rPr lang="uk-UA" sz="1700" dirty="0">
                <a:solidFill>
                  <a:srgbClr val="0D0D0D"/>
                </a:solidFill>
                <a:latin typeface="Times New Roman" panose="02020603050405020304" pitchFamily="18" charset="0"/>
                <a:cs typeface="Times New Roman" panose="02020603050405020304" pitchFamily="18" charset="0"/>
              </a:rPr>
              <a:t>міститиме </a:t>
            </a:r>
            <a:r>
              <a:rPr lang="uk-UA" sz="1700" b="1" dirty="0">
                <a:solidFill>
                  <a:srgbClr val="0D0D0D"/>
                </a:solidFill>
                <a:latin typeface="Times New Roman" panose="02020603050405020304" pitchFamily="18" charset="0"/>
                <a:cs typeface="Times New Roman" panose="02020603050405020304" pitchFamily="18" charset="0"/>
              </a:rPr>
              <a:t>75 завдань</a:t>
            </a:r>
            <a:r>
              <a:rPr lang="uk-UA" sz="1700" dirty="0">
                <a:solidFill>
                  <a:srgbClr val="0D0D0D"/>
                </a:solidFill>
                <a:latin typeface="Times New Roman" panose="02020603050405020304" pitchFamily="18" charset="0"/>
                <a:cs typeface="Times New Roman" panose="02020603050405020304" pitchFamily="18" charset="0"/>
              </a:rPr>
              <a:t> трьох форм: з вибором однієї правильної відповіді (62 завдання), на встановлення відповідності (3 завдання) та відкритої форми з короткою відповіддю (10 завдань). На виконання всіх завдань тесту відведено </a:t>
            </a:r>
            <a:r>
              <a:rPr lang="uk-UA" sz="1700" b="1" dirty="0">
                <a:solidFill>
                  <a:srgbClr val="0D0D0D"/>
                </a:solidFill>
                <a:latin typeface="Times New Roman" panose="02020603050405020304" pitchFamily="18" charset="0"/>
                <a:cs typeface="Times New Roman" panose="02020603050405020304" pitchFamily="18" charset="0"/>
              </a:rPr>
              <a:t>180 хвилин</a:t>
            </a:r>
            <a:r>
              <a:rPr lang="uk-UA" sz="1700" dirty="0">
                <a:solidFill>
                  <a:srgbClr val="0D0D0D"/>
                </a:solidFill>
                <a:latin typeface="Times New Roman" panose="02020603050405020304" pitchFamily="18" charset="0"/>
                <a:cs typeface="Times New Roman" panose="02020603050405020304" pitchFamily="18" charset="0"/>
              </a:rPr>
              <a:t>. Максимальна кількість балів, яку можна набрати, правильно виконавши всі завдання тесту, – </a:t>
            </a:r>
            <a:r>
              <a:rPr lang="uk-UA" sz="1700" b="1" dirty="0">
                <a:solidFill>
                  <a:srgbClr val="0D0D0D"/>
                </a:solidFill>
                <a:latin typeface="Times New Roman" panose="02020603050405020304" pitchFamily="18" charset="0"/>
                <a:cs typeface="Times New Roman" panose="02020603050405020304" pitchFamily="18" charset="0"/>
              </a:rPr>
              <a:t>91</a:t>
            </a:r>
            <a:r>
              <a:rPr lang="uk-UA" sz="1700" dirty="0">
                <a:solidFill>
                  <a:srgbClr val="0D0D0D"/>
                </a:solidFill>
                <a:latin typeface="Times New Roman" panose="02020603050405020304" pitchFamily="18" charset="0"/>
                <a:cs typeface="Times New Roman" panose="02020603050405020304" pitchFamily="18" charset="0"/>
              </a:rPr>
              <a:t>.</a:t>
            </a:r>
            <a:endParaRPr lang="uk-UA" sz="1700" dirty="0">
              <a:latin typeface="Times New Roman" panose="02020603050405020304" pitchFamily="18" charset="0"/>
              <a:cs typeface="Times New Roman" panose="02020603050405020304" pitchFamily="18" charset="0"/>
            </a:endParaRPr>
          </a:p>
        </p:txBody>
      </p:sp>
      <p:sp>
        <p:nvSpPr>
          <p:cNvPr id="14" name="Прямоугольник 13">
            <a:extLst>
              <a:ext uri="{FF2B5EF4-FFF2-40B4-BE49-F238E27FC236}">
                <a16:creationId xmlns:a16="http://schemas.microsoft.com/office/drawing/2014/main" xmlns="" id="{151A11AF-2061-4038-B154-922A0CED2784}"/>
              </a:ext>
            </a:extLst>
          </p:cNvPr>
          <p:cNvSpPr/>
          <p:nvPr/>
        </p:nvSpPr>
        <p:spPr>
          <a:xfrm>
            <a:off x="115742" y="3908348"/>
            <a:ext cx="6096000" cy="1923604"/>
          </a:xfrm>
          <a:prstGeom prst="rect">
            <a:avLst/>
          </a:prstGeom>
        </p:spPr>
        <p:txBody>
          <a:bodyPr>
            <a:spAutoFit/>
          </a:bodyPr>
          <a:lstStyle/>
          <a:p>
            <a:pPr algn="just"/>
            <a:r>
              <a:rPr lang="uk-UA" sz="1700" b="1" dirty="0">
                <a:solidFill>
                  <a:srgbClr val="337AB7"/>
                </a:solidFill>
                <a:latin typeface="Times New Roman" panose="02020603050405020304" pitchFamily="18" charset="0"/>
                <a:cs typeface="Times New Roman" panose="02020603050405020304" pitchFamily="18" charset="0"/>
                <a:hlinkClick r:id="rId6"/>
              </a:rPr>
              <a:t>Тест</a:t>
            </a:r>
            <a:r>
              <a:rPr lang="uk-UA" sz="1700" b="1" dirty="0">
                <a:solidFill>
                  <a:srgbClr val="0D0D0D"/>
                </a:solidFill>
                <a:latin typeface="Times New Roman" panose="02020603050405020304" pitchFamily="18" charset="0"/>
                <a:cs typeface="Times New Roman" panose="02020603050405020304" pitchFamily="18" charset="0"/>
              </a:rPr>
              <a:t> для вчителів мовно-літературної освітньої галузі </a:t>
            </a:r>
            <a:r>
              <a:rPr lang="uk-UA" sz="1700" dirty="0">
                <a:solidFill>
                  <a:srgbClr val="0D0D0D"/>
                </a:solidFill>
                <a:latin typeface="Times New Roman" panose="02020603050405020304" pitchFamily="18" charset="0"/>
                <a:cs typeface="Times New Roman" panose="02020603050405020304" pitchFamily="18" charset="0"/>
              </a:rPr>
              <a:t>також міститиме </a:t>
            </a:r>
            <a:r>
              <a:rPr lang="uk-UA" sz="1700" b="1" dirty="0">
                <a:solidFill>
                  <a:srgbClr val="0D0D0D"/>
                </a:solidFill>
                <a:latin typeface="Times New Roman" panose="02020603050405020304" pitchFamily="18" charset="0"/>
                <a:cs typeface="Times New Roman" panose="02020603050405020304" pitchFamily="18" charset="0"/>
              </a:rPr>
              <a:t>90 </a:t>
            </a:r>
            <a:r>
              <a:rPr lang="uk-UA" sz="1700" dirty="0">
                <a:solidFill>
                  <a:srgbClr val="0D0D0D"/>
                </a:solidFill>
                <a:latin typeface="Times New Roman" panose="02020603050405020304" pitchFamily="18" charset="0"/>
                <a:cs typeface="Times New Roman" panose="02020603050405020304" pitchFamily="18" charset="0"/>
              </a:rPr>
              <a:t>завдань двох форм: з вибором однієї правильної відповіді (82 завдання) та на встановлення відповідності (8 завдань). На проходження всього тесту відведено </a:t>
            </a:r>
            <a:r>
              <a:rPr lang="uk-UA" sz="1700" b="1" dirty="0">
                <a:solidFill>
                  <a:srgbClr val="0D0D0D"/>
                </a:solidFill>
                <a:latin typeface="Times New Roman" panose="02020603050405020304" pitchFamily="18" charset="0"/>
                <a:cs typeface="Times New Roman" panose="02020603050405020304" pitchFamily="18" charset="0"/>
              </a:rPr>
              <a:t>180</a:t>
            </a:r>
            <a:r>
              <a:rPr lang="uk-UA" sz="1700" dirty="0">
                <a:solidFill>
                  <a:srgbClr val="0D0D0D"/>
                </a:solidFill>
                <a:latin typeface="Times New Roman" panose="02020603050405020304" pitchFamily="18" charset="0"/>
                <a:cs typeface="Times New Roman" panose="02020603050405020304" pitchFamily="18" charset="0"/>
              </a:rPr>
              <a:t> хвилин. Максимальна кількість балів, яку може набрати учасник / учасниця, правильно виконавши всі завдання тесту, – </a:t>
            </a:r>
            <a:r>
              <a:rPr lang="uk-UA" sz="1700" b="1" dirty="0">
                <a:solidFill>
                  <a:srgbClr val="0D0D0D"/>
                </a:solidFill>
                <a:latin typeface="Times New Roman" panose="02020603050405020304" pitchFamily="18" charset="0"/>
                <a:cs typeface="Times New Roman" panose="02020603050405020304" pitchFamily="18" charset="0"/>
              </a:rPr>
              <a:t>114</a:t>
            </a:r>
            <a:endParaRPr lang="uk-UA" sz="1700" dirty="0">
              <a:latin typeface="Times New Roman" panose="02020603050405020304" pitchFamily="18" charset="0"/>
              <a:cs typeface="Times New Roman" panose="02020603050405020304" pitchFamily="18" charset="0"/>
            </a:endParaRPr>
          </a:p>
        </p:txBody>
      </p:sp>
      <p:pic>
        <p:nvPicPr>
          <p:cNvPr id="18" name="Рисунок 17">
            <a:extLst>
              <a:ext uri="{FF2B5EF4-FFF2-40B4-BE49-F238E27FC236}">
                <a16:creationId xmlns:a16="http://schemas.microsoft.com/office/drawing/2014/main" xmlns="" id="{6244CBA7-7E50-47CF-A4B7-FD881CFFDA6D}"/>
              </a:ext>
            </a:extLst>
          </p:cNvPr>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979216" y="1510018"/>
            <a:ext cx="4713305" cy="2185214"/>
          </a:xfrm>
          <a:prstGeom prst="rect">
            <a:avLst/>
          </a:prstGeom>
        </p:spPr>
      </p:pic>
      <p:sp>
        <p:nvSpPr>
          <p:cNvPr id="19" name="Прямоугольник 18">
            <a:extLst>
              <a:ext uri="{FF2B5EF4-FFF2-40B4-BE49-F238E27FC236}">
                <a16:creationId xmlns:a16="http://schemas.microsoft.com/office/drawing/2014/main" xmlns="" id="{0551EF08-6839-4934-A5A1-C975B721755F}"/>
              </a:ext>
            </a:extLst>
          </p:cNvPr>
          <p:cNvSpPr/>
          <p:nvPr/>
        </p:nvSpPr>
        <p:spPr>
          <a:xfrm>
            <a:off x="137787" y="5770850"/>
            <a:ext cx="12013628" cy="923330"/>
          </a:xfrm>
          <a:prstGeom prst="rect">
            <a:avLst/>
          </a:prstGeom>
        </p:spPr>
        <p:txBody>
          <a:bodyPr wrap="square">
            <a:spAutoFit/>
          </a:bodyPr>
          <a:lstStyle/>
          <a:p>
            <a:pPr algn="just"/>
            <a:r>
              <a:rPr lang="uk-UA" dirty="0">
                <a:solidFill>
                  <a:srgbClr val="C00000"/>
                </a:solidFill>
                <a:latin typeface="Times New Roman" panose="02020603050405020304" pitchFamily="18" charset="0"/>
                <a:cs typeface="Times New Roman" panose="02020603050405020304" pitchFamily="18" charset="0"/>
              </a:rPr>
              <a:t>Результати тестування визначатимуть на підставі набраної учасником / учасницею  кількості балів за виконання всіх тестових завдань. Для успішного проходження незалежного тестування та участі в наступному етапі сертифікації учасник / учасниця має набрати </a:t>
            </a:r>
            <a:r>
              <a:rPr lang="uk-UA" b="1" dirty="0">
                <a:solidFill>
                  <a:srgbClr val="C00000"/>
                </a:solidFill>
                <a:latin typeface="Times New Roman" panose="02020603050405020304" pitchFamily="18" charset="0"/>
                <a:cs typeface="Times New Roman" panose="02020603050405020304" pitchFamily="18" charset="0"/>
              </a:rPr>
              <a:t>не менш ніж 60% від максимальної кількості тестових балів</a:t>
            </a:r>
            <a:r>
              <a:rPr lang="uk-UA"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714204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a:extLst>
              <a:ext uri="{FF2B5EF4-FFF2-40B4-BE49-F238E27FC236}">
                <a16:creationId xmlns:a16="http://schemas.microsoft.com/office/drawing/2014/main" xmlns="" id="{FF2403BE-0B0D-4209-9541-7666D7168FA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7769" y="5644202"/>
            <a:ext cx="5249008" cy="1035660"/>
          </a:xfrm>
          <a:prstGeom prst="rect">
            <a:avLst/>
          </a:prstGeom>
        </p:spPr>
      </p:pic>
      <p:pic>
        <p:nvPicPr>
          <p:cNvPr id="22" name="Рисунок 21">
            <a:extLst>
              <a:ext uri="{FF2B5EF4-FFF2-40B4-BE49-F238E27FC236}">
                <a16:creationId xmlns:a16="http://schemas.microsoft.com/office/drawing/2014/main" xmlns="" id="{9185E054-58E3-4C08-AC59-C128857A10B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995802" y="3264326"/>
            <a:ext cx="4846115" cy="1327361"/>
          </a:xfrm>
          <a:prstGeom prst="rect">
            <a:avLst/>
          </a:prstGeom>
        </p:spPr>
      </p:pic>
      <p:pic>
        <p:nvPicPr>
          <p:cNvPr id="5" name="Рисунок 4">
            <a:extLst>
              <a:ext uri="{FF2B5EF4-FFF2-40B4-BE49-F238E27FC236}">
                <a16:creationId xmlns:a16="http://schemas.microsoft.com/office/drawing/2014/main" xmlns="" id="{5EACBA05-3D8F-4605-B8FF-7983BD8148DD}"/>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1389" y="1009149"/>
            <a:ext cx="2285742" cy="3338859"/>
          </a:xfrm>
          <a:prstGeom prst="rect">
            <a:avLst/>
          </a:prstGeom>
        </p:spPr>
      </p:pic>
      <p:graphicFrame>
        <p:nvGraphicFramePr>
          <p:cNvPr id="8" name="Схема 7">
            <a:extLst>
              <a:ext uri="{FF2B5EF4-FFF2-40B4-BE49-F238E27FC236}">
                <a16:creationId xmlns:a16="http://schemas.microsoft.com/office/drawing/2014/main" xmlns="" id="{FD5AC851-4816-429F-B79D-AFB016E0C6EE}"/>
              </a:ext>
            </a:extLst>
          </p:cNvPr>
          <p:cNvGraphicFramePr/>
          <p:nvPr/>
        </p:nvGraphicFramePr>
        <p:xfrm>
          <a:off x="1334260" y="134623"/>
          <a:ext cx="9436026" cy="488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2">
            <a:extLst>
              <a:ext uri="{FF2B5EF4-FFF2-40B4-BE49-F238E27FC236}">
                <a16:creationId xmlns:a16="http://schemas.microsoft.com/office/drawing/2014/main" xmlns="" id="{C324F9AF-4BBD-414B-89BA-CF577DAFB99E}"/>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21714" y="186308"/>
            <a:ext cx="423998" cy="385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Прямоугольник 9">
            <a:extLst>
              <a:ext uri="{FF2B5EF4-FFF2-40B4-BE49-F238E27FC236}">
                <a16:creationId xmlns:a16="http://schemas.microsoft.com/office/drawing/2014/main" xmlns="" id="{10DCD88E-926B-4050-B941-28157CE45703}"/>
              </a:ext>
            </a:extLst>
          </p:cNvPr>
          <p:cNvSpPr/>
          <p:nvPr/>
        </p:nvSpPr>
        <p:spPr>
          <a:xfrm>
            <a:off x="2592888" y="848297"/>
            <a:ext cx="9144000" cy="1200329"/>
          </a:xfrm>
          <a:prstGeom prst="rect">
            <a:avLst/>
          </a:prstGeom>
        </p:spPr>
        <p:txBody>
          <a:bodyPr wrap="square">
            <a:spAutoFit/>
          </a:bodyPr>
          <a:lstStyle/>
          <a:p>
            <a:pPr algn="just"/>
            <a:r>
              <a:rPr lang="uk-UA" dirty="0">
                <a:latin typeface="Times New Roman" panose="02020603050405020304" pitchFamily="18" charset="0"/>
                <a:cs typeface="Times New Roman" panose="02020603050405020304" pitchFamily="18" charset="0"/>
              </a:rPr>
              <a:t>Цей посібник підготовлено в рамках навчальної програми з комунікацій для працівників </a:t>
            </a:r>
            <a:r>
              <a:rPr lang="uk-UA" dirty="0" err="1">
                <a:latin typeface="Times New Roman" panose="02020603050405020304" pitchFamily="18" charset="0"/>
                <a:cs typeface="Times New Roman" panose="02020603050405020304" pitchFamily="18" charset="0"/>
              </a:rPr>
              <a:t>професійнотехнічної</a:t>
            </a:r>
            <a:r>
              <a:rPr lang="uk-UA" dirty="0">
                <a:latin typeface="Times New Roman" panose="02020603050405020304" pitchFamily="18" charset="0"/>
                <a:cs typeface="Times New Roman" panose="02020603050405020304" pitchFamily="18" charset="0"/>
              </a:rPr>
              <a:t> освіти «</a:t>
            </a:r>
            <a:r>
              <a:rPr lang="uk-UA" dirty="0" err="1">
                <a:latin typeface="Times New Roman" panose="02020603050405020304" pitchFamily="18" charset="0"/>
                <a:cs typeface="Times New Roman" panose="02020603050405020304" pitchFamily="18" charset="0"/>
              </a:rPr>
              <a:t>ВидноКурс</a:t>
            </a:r>
            <a:r>
              <a:rPr lang="uk-UA" dirty="0">
                <a:latin typeface="Times New Roman" panose="02020603050405020304" pitchFamily="18" charset="0"/>
                <a:cs typeface="Times New Roman" panose="02020603050405020304" pitchFamily="18" charset="0"/>
              </a:rPr>
              <a:t>», реалізованої консалтинговою агенцією </a:t>
            </a:r>
            <a:r>
              <a:rPr lang="uk-UA" dirty="0" err="1">
                <a:latin typeface="Times New Roman" panose="02020603050405020304" pitchFamily="18" charset="0"/>
                <a:cs typeface="Times New Roman" panose="02020603050405020304" pitchFamily="18" charset="0"/>
              </a:rPr>
              <a:t>One</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Health</a:t>
            </a:r>
            <a:r>
              <a:rPr lang="uk-UA" dirty="0">
                <a:latin typeface="Times New Roman" panose="02020603050405020304" pitchFamily="18" charset="0"/>
                <a:cs typeface="Times New Roman" panose="02020603050405020304" pitchFamily="18" charset="0"/>
              </a:rPr>
              <a:t> спільно з Міністерством освіти та науки України та Програмою ЄС «EU4Skills: найкращі навички для сучасної України».</a:t>
            </a:r>
          </a:p>
        </p:txBody>
      </p:sp>
      <p:pic>
        <p:nvPicPr>
          <p:cNvPr id="12" name="Рисунок 11">
            <a:extLst>
              <a:ext uri="{FF2B5EF4-FFF2-40B4-BE49-F238E27FC236}">
                <a16:creationId xmlns:a16="http://schemas.microsoft.com/office/drawing/2014/main" xmlns="" id="{6FAA4858-7482-47A1-B5BA-72E4C4C80A4C}"/>
              </a:ext>
            </a:extLst>
          </p:cNvPr>
          <p:cNvPicPr>
            <a:picLocks noChangeAspect="1"/>
          </p:cNvPicPr>
          <p:nvPr/>
        </p:nvPicPr>
        <p:blipFill>
          <a:blip r:embed="rId10">
            <a:extLst>
              <a:ext uri="{28A0092B-C50C-407E-A947-70E740481C1C}">
                <a14:useLocalDpi xmlns:a14="http://schemas.microsoft.com/office/drawing/2010/main" xmlns="" val="0"/>
              </a:ext>
            </a:extLst>
          </a:blip>
          <a:stretch>
            <a:fillRect/>
          </a:stretch>
        </p:blipFill>
        <p:spPr>
          <a:xfrm>
            <a:off x="9091309" y="1909641"/>
            <a:ext cx="2909302" cy="4290743"/>
          </a:xfrm>
          <a:prstGeom prst="rect">
            <a:avLst/>
          </a:prstGeom>
        </p:spPr>
      </p:pic>
      <p:pic>
        <p:nvPicPr>
          <p:cNvPr id="14" name="Рисунок 13">
            <a:extLst>
              <a:ext uri="{FF2B5EF4-FFF2-40B4-BE49-F238E27FC236}">
                <a16:creationId xmlns:a16="http://schemas.microsoft.com/office/drawing/2014/main" xmlns="" id="{B229D28E-D733-439D-93C7-F3504506780D}"/>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2477131" y="2459647"/>
            <a:ext cx="2016748" cy="1391849"/>
          </a:xfrm>
          <a:prstGeom prst="rect">
            <a:avLst/>
          </a:prstGeom>
        </p:spPr>
      </p:pic>
      <p:pic>
        <p:nvPicPr>
          <p:cNvPr id="16" name="Рисунок 15">
            <a:extLst>
              <a:ext uri="{FF2B5EF4-FFF2-40B4-BE49-F238E27FC236}">
                <a16:creationId xmlns:a16="http://schemas.microsoft.com/office/drawing/2014/main" xmlns="" id="{CE8D4E97-8BD5-4F54-88B2-F199E7BD88D6}"/>
              </a:ext>
            </a:extLst>
          </p:cNvPr>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589241" y="2114599"/>
            <a:ext cx="1853852" cy="1200329"/>
          </a:xfrm>
          <a:prstGeom prst="rect">
            <a:avLst/>
          </a:prstGeom>
        </p:spPr>
      </p:pic>
      <p:pic>
        <p:nvPicPr>
          <p:cNvPr id="18" name="Рисунок 17">
            <a:extLst>
              <a:ext uri="{FF2B5EF4-FFF2-40B4-BE49-F238E27FC236}">
                <a16:creationId xmlns:a16="http://schemas.microsoft.com/office/drawing/2014/main" xmlns="" id="{CBBE085B-10BF-4614-B9FE-5656670A6461}"/>
              </a:ext>
            </a:extLst>
          </p:cNvPr>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a:off x="6762912" y="2073581"/>
            <a:ext cx="1870421" cy="1265688"/>
          </a:xfrm>
          <a:prstGeom prst="rect">
            <a:avLst/>
          </a:prstGeom>
        </p:spPr>
      </p:pic>
      <p:pic>
        <p:nvPicPr>
          <p:cNvPr id="20" name="Рисунок 19">
            <a:extLst>
              <a:ext uri="{FF2B5EF4-FFF2-40B4-BE49-F238E27FC236}">
                <a16:creationId xmlns:a16="http://schemas.microsoft.com/office/drawing/2014/main" xmlns="" id="{9C1BD0B1-67C8-472B-A8FB-23725587575A}"/>
              </a:ext>
            </a:extLst>
          </p:cNvPr>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74821" y="4591687"/>
            <a:ext cx="2493786" cy="1750956"/>
          </a:xfrm>
          <a:prstGeom prst="rect">
            <a:avLst/>
          </a:prstGeom>
        </p:spPr>
      </p:pic>
      <p:pic>
        <p:nvPicPr>
          <p:cNvPr id="24" name="Рисунок 23">
            <a:extLst>
              <a:ext uri="{FF2B5EF4-FFF2-40B4-BE49-F238E27FC236}">
                <a16:creationId xmlns:a16="http://schemas.microsoft.com/office/drawing/2014/main" xmlns="" id="{FA3AB199-A6A3-4898-BAC3-588517793282}"/>
              </a:ext>
            </a:extLst>
          </p:cNvPr>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a:off x="2673926" y="4530628"/>
            <a:ext cx="4220708" cy="1100147"/>
          </a:xfrm>
          <a:prstGeom prst="rect">
            <a:avLst/>
          </a:prstGeom>
        </p:spPr>
      </p:pic>
      <p:pic>
        <p:nvPicPr>
          <p:cNvPr id="28" name="Рисунок 27">
            <a:extLst>
              <a:ext uri="{FF2B5EF4-FFF2-40B4-BE49-F238E27FC236}">
                <a16:creationId xmlns:a16="http://schemas.microsoft.com/office/drawing/2014/main" xmlns="" id="{871C072F-CDA9-4DA5-B6DF-7F24B8DE071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71496" y="2604972"/>
            <a:ext cx="5249008" cy="1648055"/>
          </a:xfrm>
          <a:prstGeom prst="rect">
            <a:avLst/>
          </a:prstGeom>
        </p:spPr>
      </p:pic>
    </p:spTree>
    <p:extLst>
      <p:ext uri="{BB962C8B-B14F-4D97-AF65-F5344CB8AC3E}">
        <p14:creationId xmlns:p14="http://schemas.microsoft.com/office/powerpoint/2010/main" xmlns="" val="349241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Объект 10">
            <a:extLst>
              <a:ext uri="{FF2B5EF4-FFF2-40B4-BE49-F238E27FC236}">
                <a16:creationId xmlns:a16="http://schemas.microsoft.com/office/drawing/2014/main" xmlns="" id="{D7A10EEF-B71A-40B6-B958-AD003047A080}"/>
              </a:ext>
            </a:extLst>
          </p:cNvPr>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85953" y="671493"/>
            <a:ext cx="5326077" cy="2380465"/>
          </a:xfrm>
        </p:spPr>
      </p:pic>
      <p:pic>
        <p:nvPicPr>
          <p:cNvPr id="13" name="Рисунок 12">
            <a:extLst>
              <a:ext uri="{FF2B5EF4-FFF2-40B4-BE49-F238E27FC236}">
                <a16:creationId xmlns:a16="http://schemas.microsoft.com/office/drawing/2014/main" xmlns="" id="{65D70FCF-51D8-42FD-8B40-F216696DA1C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85954" y="3237051"/>
            <a:ext cx="5326076" cy="3436344"/>
          </a:xfrm>
          <a:prstGeom prst="rect">
            <a:avLst/>
          </a:prstGeom>
        </p:spPr>
      </p:pic>
      <p:sp>
        <p:nvSpPr>
          <p:cNvPr id="14" name="Прямоугольник 13">
            <a:extLst>
              <a:ext uri="{FF2B5EF4-FFF2-40B4-BE49-F238E27FC236}">
                <a16:creationId xmlns:a16="http://schemas.microsoft.com/office/drawing/2014/main" xmlns="" id="{96D9F42D-28F5-4C3D-9259-0ABC0607496F}"/>
              </a:ext>
            </a:extLst>
          </p:cNvPr>
          <p:cNvSpPr/>
          <p:nvPr/>
        </p:nvSpPr>
        <p:spPr>
          <a:xfrm>
            <a:off x="5886203" y="4017082"/>
            <a:ext cx="6096000" cy="1754326"/>
          </a:xfrm>
          <a:prstGeom prst="rect">
            <a:avLst/>
          </a:prstGeom>
        </p:spPr>
        <p:txBody>
          <a:bodyPr>
            <a:spAutoFit/>
          </a:bodyPr>
          <a:lstStyle/>
          <a:p>
            <a:pPr algn="just"/>
            <a:r>
              <a:rPr lang="uk-UA" dirty="0">
                <a:solidFill>
                  <a:srgbClr val="303030"/>
                </a:solidFill>
                <a:latin typeface="Times New Roman" panose="02020603050405020304" pitchFamily="18" charset="0"/>
                <a:cs typeface="Times New Roman" panose="02020603050405020304" pitchFamily="18" charset="0"/>
              </a:rPr>
              <a:t>Окреслюючи плани на наступний рік, учасники наради виокремили те, над чим вже зараз варто якнайктивніше працювати, щоб забезпечити безперебійне й ефективне функціювання системи зовнішніх оцінювань — системи, </a:t>
            </a:r>
            <a:r>
              <a:rPr lang="uk-UA" b="1" dirty="0">
                <a:solidFill>
                  <a:srgbClr val="C00000"/>
                </a:solidFill>
                <a:latin typeface="Times New Roman" panose="02020603050405020304" pitchFamily="18" charset="0"/>
                <a:cs typeface="Times New Roman" panose="02020603050405020304" pitchFamily="18" charset="0"/>
              </a:rPr>
              <a:t>довіра до якої в суспільстві є й має бути забезпечена в майбутньому</a:t>
            </a:r>
            <a:r>
              <a:rPr lang="uk-UA" dirty="0">
                <a:solidFill>
                  <a:srgbClr val="303030"/>
                </a:solidFill>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xmlns="" id="{FDFF0C08-33B4-470E-97DC-9BE45AF3A9F7}"/>
              </a:ext>
            </a:extLst>
          </p:cNvPr>
          <p:cNvSpPr/>
          <p:nvPr/>
        </p:nvSpPr>
        <p:spPr>
          <a:xfrm>
            <a:off x="5886203" y="942615"/>
            <a:ext cx="6096000" cy="2585323"/>
          </a:xfrm>
          <a:prstGeom prst="rect">
            <a:avLst/>
          </a:prstGeom>
        </p:spPr>
        <p:txBody>
          <a:bodyPr>
            <a:spAutoFit/>
          </a:bodyPr>
          <a:lstStyle/>
          <a:p>
            <a:pPr algn="just"/>
            <a:r>
              <a:rPr lang="uk-UA" dirty="0">
                <a:solidFill>
                  <a:srgbClr val="303030"/>
                </a:solidFill>
                <a:latin typeface="Times New Roman" panose="02020603050405020304" pitchFamily="18" charset="0"/>
                <a:cs typeface="Times New Roman" panose="02020603050405020304" pitchFamily="18" charset="0"/>
              </a:rPr>
              <a:t>Підбиваючи проміжні результати роботи за 2023 рік, учасники наради говорили про перемоги та здобутки, але передусім </a:t>
            </a:r>
            <a:r>
              <a:rPr lang="uk-UA" b="1" dirty="0">
                <a:solidFill>
                  <a:srgbClr val="C00000"/>
                </a:solidFill>
                <a:latin typeface="Times New Roman" panose="02020603050405020304" pitchFamily="18" charset="0"/>
                <a:cs typeface="Times New Roman" panose="02020603050405020304" pitchFamily="18" charset="0"/>
              </a:rPr>
              <a:t>аналізували виклики й труднощі під час проведення тестувань.</a:t>
            </a:r>
            <a:r>
              <a:rPr lang="uk-UA" dirty="0">
                <a:solidFill>
                  <a:srgbClr val="303030"/>
                </a:solidFill>
                <a:latin typeface="Times New Roman" panose="02020603050405020304" pitchFamily="18" charset="0"/>
                <a:cs typeface="Times New Roman" panose="02020603050405020304" pitchFamily="18" charset="0"/>
              </a:rPr>
              <a:t> У тому, що питань для обговорення й дискутування було чимало, переконують наведені статистичні дані, які відбивають масштаби </a:t>
            </a:r>
            <a:r>
              <a:rPr lang="uk-UA" dirty="0" err="1">
                <a:solidFill>
                  <a:srgbClr val="303030"/>
                </a:solidFill>
                <a:latin typeface="Times New Roman" panose="02020603050405020304" pitchFamily="18" charset="0"/>
                <a:cs typeface="Times New Roman" panose="02020603050405020304" pitchFamily="18" charset="0"/>
              </a:rPr>
              <a:t>зреалізованого</a:t>
            </a:r>
            <a:r>
              <a:rPr lang="uk-UA" dirty="0">
                <a:solidFill>
                  <a:srgbClr val="303030"/>
                </a:solidFill>
                <a:latin typeface="Times New Roman" panose="02020603050405020304" pitchFamily="18" charset="0"/>
                <a:cs typeface="Times New Roman" panose="02020603050405020304" pitchFamily="18" charset="0"/>
              </a:rPr>
              <a:t> командою Українського і регіональних центрів протягом 2022 та 2023 років у надскладних умовах воєнного часу.</a:t>
            </a:r>
            <a:endParaRPr lang="uk-UA" dirty="0">
              <a:latin typeface="Times New Roman" panose="02020603050405020304" pitchFamily="18" charset="0"/>
              <a:cs typeface="Times New Roman" panose="02020603050405020304" pitchFamily="18" charset="0"/>
            </a:endParaRPr>
          </a:p>
        </p:txBody>
      </p:sp>
      <p:graphicFrame>
        <p:nvGraphicFramePr>
          <p:cNvPr id="17" name="Схема 16">
            <a:extLst>
              <a:ext uri="{FF2B5EF4-FFF2-40B4-BE49-F238E27FC236}">
                <a16:creationId xmlns:a16="http://schemas.microsoft.com/office/drawing/2014/main" xmlns="" id="{E534406E-4D62-4EBE-80B4-86DA763BAA5C}"/>
              </a:ext>
            </a:extLst>
          </p:cNvPr>
          <p:cNvGraphicFramePr/>
          <p:nvPr/>
        </p:nvGraphicFramePr>
        <p:xfrm>
          <a:off x="1334260" y="134623"/>
          <a:ext cx="9436026" cy="488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Picture 2">
            <a:extLst>
              <a:ext uri="{FF2B5EF4-FFF2-40B4-BE49-F238E27FC236}">
                <a16:creationId xmlns:a16="http://schemas.microsoft.com/office/drawing/2014/main" xmlns="" id="{C8B3B095-F014-4310-AA69-E836362DCB65}"/>
              </a:ext>
            </a:extLst>
          </p:cNvPr>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21715" y="138773"/>
            <a:ext cx="537714" cy="48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4637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a:extLst>
              <a:ext uri="{FF2B5EF4-FFF2-40B4-BE49-F238E27FC236}">
                <a16:creationId xmlns:a16="http://schemas.microsoft.com/office/drawing/2014/main" xmlns="" id="{03A650A8-8DF2-4DFF-ADB5-6CF09D7154EA}"/>
              </a:ext>
            </a:extLst>
          </p:cNvPr>
          <p:cNvSpPr txBox="1">
            <a:spLocks/>
          </p:cNvSpPr>
          <p:nvPr/>
        </p:nvSpPr>
        <p:spPr>
          <a:xfrm>
            <a:off x="2306574" y="190005"/>
            <a:ext cx="8229600" cy="1661993"/>
          </a:xfrm>
          <a:prstGeom prst="rect">
            <a:avLst/>
          </a:prstGeom>
        </p:spPr>
        <p:txBody>
          <a:bodyPr wrap="square" lIns="0" tIns="0" rIns="0" bIns="0">
            <a:spAutoFit/>
          </a:bodyPr>
          <a:lstStyle>
            <a:lvl1pPr marL="0">
              <a:defRPr sz="1800" b="0" i="0">
                <a:solidFill>
                  <a:srgbClr val="FF0000"/>
                </a:solidFill>
                <a:latin typeface="Cambria"/>
                <a:ea typeface="+mn-ea"/>
                <a:cs typeface="Cambria"/>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endParaRPr lang="uk-UA" sz="5400" b="1" kern="0" dirty="0">
              <a:solidFill>
                <a:srgbClr val="1D0993"/>
              </a:solidFill>
              <a:latin typeface="Times New Roman" panose="02020603050405020304" pitchFamily="18" charset="0"/>
              <a:cs typeface="Times New Roman" panose="02020603050405020304" pitchFamily="18" charset="0"/>
            </a:endParaRPr>
          </a:p>
          <a:p>
            <a:pPr algn="ctr"/>
            <a:r>
              <a:rPr lang="uk-UA" sz="5400" b="1" kern="0" dirty="0">
                <a:solidFill>
                  <a:schemeClr val="accent1">
                    <a:lumMod val="75000"/>
                  </a:schemeClr>
                </a:solidFill>
                <a:latin typeface="Times New Roman" panose="02020603050405020304" pitchFamily="18" charset="0"/>
                <a:cs typeface="Times New Roman" panose="02020603050405020304" pitchFamily="18" charset="0"/>
              </a:rPr>
              <a:t>ДЯКУЮ  ЗА УВАГУ!</a:t>
            </a:r>
            <a:endParaRPr lang="ru-RU" sz="5400" b="1" kern="0"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F2540C8F-0D5D-4C86-8A7E-5B780241F96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34533" y="2291938"/>
            <a:ext cx="3589109" cy="4286992"/>
          </a:xfrm>
          <a:prstGeom prst="rect">
            <a:avLst/>
          </a:prstGeom>
        </p:spPr>
      </p:pic>
    </p:spTree>
    <p:extLst>
      <p:ext uri="{BB962C8B-B14F-4D97-AF65-F5344CB8AC3E}">
        <p14:creationId xmlns:p14="http://schemas.microsoft.com/office/powerpoint/2010/main" xmlns="" val="31859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FA6E4D9-8F20-4BE0-97F7-0B4905910630}"/>
              </a:ext>
            </a:extLst>
          </p:cNvPr>
          <p:cNvSpPr>
            <a:spLocks noGrp="1"/>
          </p:cNvSpPr>
          <p:nvPr>
            <p:ph type="ctrTitle"/>
          </p:nvPr>
        </p:nvSpPr>
        <p:spPr>
          <a:xfrm>
            <a:off x="296884" y="922213"/>
            <a:ext cx="6329548" cy="2699548"/>
          </a:xfrm>
        </p:spPr>
        <p:txBody>
          <a:bodyPr>
            <a:normAutofit fontScale="90000"/>
          </a:bodyPr>
          <a:lstStyle/>
          <a:p>
            <a:pPr algn="l"/>
            <a:r>
              <a:rPr lang="uk-UA" sz="2000" b="1" dirty="0">
                <a:latin typeface="Times New Roman" panose="02020603050405020304" pitchFamily="18" charset="0"/>
                <a:cs typeface="Times New Roman" panose="02020603050405020304" pitchFamily="18" charset="0"/>
                <a:hlinkClick r:id="rId2"/>
              </a:rPr>
              <a:t>ПРОБНЕ ЗНО-2022: ПОВЕРНЕННЯ КОШТІВ ЗА ВИЗНАЧЕНИМ МЕХАНІЗМОМ</a:t>
            </a:r>
            <a:r>
              <a:rPr lang="uk-UA" sz="2000" b="1" dirty="0">
                <a:latin typeface="Times New Roman" panose="02020603050405020304" pitchFamily="18" charset="0"/>
                <a:cs typeface="Times New Roman" panose="02020603050405020304" pitchFamily="18" charset="0"/>
              </a:rPr>
              <a:t/>
            </a:r>
            <a:br>
              <a:rPr lang="uk-UA" sz="2000" b="1" dirty="0">
                <a:latin typeface="Times New Roman" panose="02020603050405020304" pitchFamily="18" charset="0"/>
                <a:cs typeface="Times New Roman" panose="02020603050405020304" pitchFamily="18" charset="0"/>
              </a:rPr>
            </a:br>
            <a:r>
              <a:rPr lang="uk-UA" sz="2000" dirty="0">
                <a:effectLst/>
                <a:latin typeface="Times New Roman" panose="02020603050405020304" pitchFamily="18" charset="0"/>
                <a:cs typeface="Times New Roman" panose="02020603050405020304" pitchFamily="18" charset="0"/>
              </a:rPr>
              <a:t/>
            </a:r>
            <a:br>
              <a:rPr lang="uk-UA" sz="2000" dirty="0">
                <a:effectLst/>
                <a:latin typeface="Times New Roman" panose="02020603050405020304" pitchFamily="18" charset="0"/>
                <a:cs typeface="Times New Roman" panose="02020603050405020304" pitchFamily="18" charset="0"/>
              </a:rPr>
            </a:br>
            <a:r>
              <a:rPr lang="uk-UA" sz="2000" dirty="0">
                <a:latin typeface="Times New Roman" panose="02020603050405020304" pitchFamily="18" charset="0"/>
                <a:cs typeface="Times New Roman" panose="02020603050405020304" pitchFamily="18" charset="0"/>
              </a:rPr>
              <a:t>Станом на 23 листопада 2023 року майже 38 тисяч учасників пробного ЗНО-2022 подали заяви про повернення залишкових коштів, сплачених за його проведення, значна частина уже отримала кошти, а це близько 9 мільйонів гривень; понад 4 тисячі осіб вказали на бажання перерахувати кошти на підтримку Збройних Сил України на суму понад.</a:t>
            </a:r>
            <a:br>
              <a:rPr lang="uk-UA" sz="2000" dirty="0">
                <a:latin typeface="Times New Roman" panose="02020603050405020304" pitchFamily="18" charset="0"/>
                <a:cs typeface="Times New Roman" panose="02020603050405020304" pitchFamily="18" charset="0"/>
              </a:rPr>
            </a:br>
            <a:endParaRPr lang="uk-UA" sz="20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336C93D3-5507-4D35-80B8-9E95C170C51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04562" y="758850"/>
            <a:ext cx="4805035" cy="2862911"/>
          </a:xfrm>
          <a:prstGeom prst="rect">
            <a:avLst/>
          </a:prstGeom>
        </p:spPr>
      </p:pic>
      <p:sp>
        <p:nvSpPr>
          <p:cNvPr id="8" name="Прямоугольник 7">
            <a:extLst>
              <a:ext uri="{FF2B5EF4-FFF2-40B4-BE49-F238E27FC236}">
                <a16:creationId xmlns:a16="http://schemas.microsoft.com/office/drawing/2014/main" xmlns="" id="{20968E57-B0CE-40CB-8ADC-963AFFD7FF05}"/>
              </a:ext>
            </a:extLst>
          </p:cNvPr>
          <p:cNvSpPr/>
          <p:nvPr/>
        </p:nvSpPr>
        <p:spPr>
          <a:xfrm>
            <a:off x="296884" y="3656450"/>
            <a:ext cx="11430954" cy="2308324"/>
          </a:xfrm>
          <a:prstGeom prst="rect">
            <a:avLst/>
          </a:prstGeom>
        </p:spPr>
        <p:txBody>
          <a:bodyPr wrap="square">
            <a:spAutoFit/>
          </a:bodyPr>
          <a:lstStyle/>
          <a:p>
            <a:pPr algn="just"/>
            <a:r>
              <a:rPr lang="uk-UA" b="0" i="0" dirty="0">
                <a:solidFill>
                  <a:srgbClr val="303030"/>
                </a:solidFill>
                <a:effectLst/>
                <a:latin typeface="Times New Roman" panose="02020603050405020304" pitchFamily="18" charset="0"/>
                <a:cs typeface="Times New Roman" panose="02020603050405020304" pitchFamily="18" charset="0"/>
              </a:rPr>
              <a:t>Звертаємо увагу на те, що регіональні центри оцінювання якості освіти</a:t>
            </a:r>
            <a:r>
              <a:rPr lang="uk-UA" b="0" i="0" u="none" strike="noStrike" dirty="0">
                <a:solidFill>
                  <a:srgbClr val="303030"/>
                </a:solidFill>
                <a:effectLst/>
                <a:latin typeface="Times New Roman" panose="02020603050405020304" pitchFamily="18" charset="0"/>
                <a:cs typeface="Times New Roman" panose="02020603050405020304" pitchFamily="18" charset="0"/>
                <a:hlinkClick r:id="rId4"/>
              </a:rPr>
              <a:t> </a:t>
            </a:r>
            <a:r>
              <a:rPr lang="uk-UA" b="0" i="0" u="sng" strike="noStrike" dirty="0">
                <a:solidFill>
                  <a:srgbClr val="F24E5E"/>
                </a:solidFill>
                <a:effectLst/>
                <a:latin typeface="Times New Roman" panose="02020603050405020304" pitchFamily="18" charset="0"/>
                <a:cs typeface="Times New Roman" panose="02020603050405020304" pitchFamily="18" charset="0"/>
                <a:hlinkClick r:id="rId4"/>
              </a:rPr>
              <a:t>повертають кошти</a:t>
            </a:r>
            <a:r>
              <a:rPr lang="uk-UA" b="0" i="0" dirty="0">
                <a:solidFill>
                  <a:srgbClr val="303030"/>
                </a:solidFill>
                <a:effectLst/>
                <a:latin typeface="Times New Roman" panose="02020603050405020304" pitchFamily="18" charset="0"/>
                <a:cs typeface="Times New Roman" panose="02020603050405020304" pitchFamily="18" charset="0"/>
              </a:rPr>
              <a:t> особам, які були зареєстровані для проходження пробного ЗНО, </a:t>
            </a:r>
            <a:r>
              <a:rPr lang="uk-UA" b="1" i="0" dirty="0">
                <a:solidFill>
                  <a:srgbClr val="303030"/>
                </a:solidFill>
                <a:effectLst/>
                <a:latin typeface="Times New Roman" panose="02020603050405020304" pitchFamily="18" charset="0"/>
                <a:cs typeface="Times New Roman" panose="02020603050405020304" pitchFamily="18" charset="0"/>
              </a:rPr>
              <a:t>скористалися </a:t>
            </a:r>
            <a:r>
              <a:rPr lang="uk-UA" b="1" i="0" u="none" strike="noStrike" dirty="0">
                <a:solidFill>
                  <a:srgbClr val="F24E5E"/>
                </a:solidFill>
                <a:effectLst/>
                <a:latin typeface="Times New Roman" panose="02020603050405020304" pitchFamily="18" charset="0"/>
                <a:cs typeface="Times New Roman" panose="02020603050405020304" pitchFamily="18" charset="0"/>
                <a:hlinkClick r:id="rId5"/>
              </a:rPr>
              <a:t>спеціальним сервісом</a:t>
            </a:r>
            <a:r>
              <a:rPr lang="uk-UA" b="0" i="0" dirty="0">
                <a:solidFill>
                  <a:srgbClr val="303030"/>
                </a:solidFill>
                <a:effectLst/>
                <a:latin typeface="Times New Roman" panose="02020603050405020304" pitchFamily="18" charset="0"/>
                <a:cs typeface="Times New Roman" panose="02020603050405020304" pitchFamily="18" charset="0"/>
              </a:rPr>
              <a:t>  на сайті Українського центру оцінювання та подали відповідну заяву. </a:t>
            </a:r>
            <a:r>
              <a:rPr lang="uk-UA" b="1" i="1" dirty="0">
                <a:solidFill>
                  <a:srgbClr val="303030"/>
                </a:solidFill>
                <a:effectLst/>
                <a:latin typeface="Times New Roman" panose="02020603050405020304" pitchFamily="18" charset="0"/>
                <a:cs typeface="Times New Roman" panose="02020603050405020304" pitchFamily="18" charset="0"/>
              </a:rPr>
              <a:t>Для відновлення даних для доступу до сервісу рекомендуємо звернутися до того </a:t>
            </a:r>
            <a:r>
              <a:rPr lang="uk-UA" b="1" i="1" u="sng" dirty="0">
                <a:solidFill>
                  <a:srgbClr val="F24E5E"/>
                </a:solidFill>
                <a:effectLst/>
                <a:latin typeface="Times New Roman" panose="02020603050405020304" pitchFamily="18" charset="0"/>
                <a:cs typeface="Times New Roman" panose="02020603050405020304" pitchFamily="18" charset="0"/>
                <a:hlinkClick r:id="rId6"/>
              </a:rPr>
              <a:t>регіонального центру</a:t>
            </a:r>
            <a:r>
              <a:rPr lang="uk-UA" b="1" i="1" dirty="0">
                <a:solidFill>
                  <a:srgbClr val="303030"/>
                </a:solidFill>
                <a:effectLst/>
                <a:latin typeface="Times New Roman" panose="02020603050405020304" pitchFamily="18" charset="0"/>
                <a:cs typeface="Times New Roman" panose="02020603050405020304" pitchFamily="18" charset="0"/>
              </a:rPr>
              <a:t>, на рахунок якого ви переказували кошти. </a:t>
            </a:r>
            <a:r>
              <a:rPr lang="uk-UA" b="0" i="0" dirty="0">
                <a:solidFill>
                  <a:srgbClr val="303030"/>
                </a:solidFill>
                <a:effectLst/>
                <a:latin typeface="Times New Roman" panose="02020603050405020304" pitchFamily="18" charset="0"/>
                <a:cs typeface="Times New Roman" panose="02020603050405020304" pitchFamily="18" charset="0"/>
              </a:rPr>
              <a:t>Застерігаємо учасників пробного ЗНО: </a:t>
            </a:r>
            <a:r>
              <a:rPr lang="uk-UA" b="1" i="1" dirty="0">
                <a:solidFill>
                  <a:srgbClr val="303030"/>
                </a:solidFill>
                <a:effectLst/>
                <a:latin typeface="Times New Roman" panose="02020603050405020304" pitchFamily="18" charset="0"/>
                <a:cs typeface="Times New Roman" panose="02020603050405020304" pitchFamily="18" charset="0"/>
              </a:rPr>
              <a:t>аби убезпечити себе від шахраїв, не повідомляйте даних щодо банківських карт, терміну їхньої дії та CVV-код стороннім особам. Не </a:t>
            </a:r>
            <a:r>
              <a:rPr lang="uk-UA" b="1" i="1" dirty="0" err="1">
                <a:solidFill>
                  <a:srgbClr val="303030"/>
                </a:solidFill>
                <a:effectLst/>
                <a:latin typeface="Times New Roman" panose="02020603050405020304" pitchFamily="18" charset="0"/>
                <a:cs typeface="Times New Roman" panose="02020603050405020304" pitchFamily="18" charset="0"/>
              </a:rPr>
              <a:t>надавайте</a:t>
            </a:r>
            <a:r>
              <a:rPr lang="uk-UA" b="1" i="1" dirty="0">
                <a:solidFill>
                  <a:srgbClr val="303030"/>
                </a:solidFill>
                <a:effectLst/>
                <a:latin typeface="Times New Roman" panose="02020603050405020304" pitchFamily="18" charset="0"/>
                <a:cs typeface="Times New Roman" panose="02020603050405020304" pitchFamily="18" charset="0"/>
              </a:rPr>
              <a:t> особистої інформації телефоном, адже фахівці Українського і регіональних центрів оцінювання якості освіти не звертаються до учасників із такими запитами. </a:t>
            </a:r>
            <a:endParaRPr lang="uk-UA"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xmlns="" id="{4ABE4C60-EDAC-4C0B-8CDF-808542EC2AB0}"/>
              </a:ext>
            </a:extLst>
          </p:cNvPr>
          <p:cNvSpPr/>
          <p:nvPr/>
        </p:nvSpPr>
        <p:spPr>
          <a:xfrm>
            <a:off x="296884" y="5917540"/>
            <a:ext cx="11430953" cy="646331"/>
          </a:xfrm>
          <a:prstGeom prst="rect">
            <a:avLst/>
          </a:prstGeom>
        </p:spPr>
        <p:txBody>
          <a:bodyPr wrap="square">
            <a:spAutoFit/>
          </a:bodyPr>
          <a:lstStyle/>
          <a:p>
            <a:pPr algn="ctr"/>
            <a:r>
              <a:rPr lang="uk-UA" b="0" i="0" dirty="0">
                <a:solidFill>
                  <a:srgbClr val="C00000"/>
                </a:solidFill>
                <a:effectLst/>
                <a:latin typeface="Times New Roman" panose="02020603050405020304" pitchFamily="18" charset="0"/>
                <a:cs typeface="Times New Roman" panose="02020603050405020304" pitchFamily="18" charset="0"/>
              </a:rPr>
              <a:t>Учасники пробного тестування мають змогу вибрати, куди перерахувати кошти: на особистий</a:t>
            </a:r>
            <a:r>
              <a:rPr lang="uk-UA" dirty="0">
                <a:solidFill>
                  <a:srgbClr val="C00000"/>
                </a:solidFill>
                <a:latin typeface="Times New Roman" panose="02020603050405020304" pitchFamily="18" charset="0"/>
                <a:cs typeface="Times New Roman" panose="02020603050405020304" pitchFamily="18" charset="0"/>
              </a:rPr>
              <a:t> </a:t>
            </a:r>
            <a:r>
              <a:rPr lang="uk-UA" b="0" i="0" dirty="0">
                <a:solidFill>
                  <a:srgbClr val="C00000"/>
                </a:solidFill>
                <a:effectLst/>
                <a:latin typeface="Times New Roman" panose="02020603050405020304" pitchFamily="18" charset="0"/>
                <a:cs typeface="Times New Roman" panose="02020603050405020304" pitchFamily="18" charset="0"/>
              </a:rPr>
              <a:t>банківський рахунок чи на підтримку Збройних Сил України.</a:t>
            </a:r>
            <a:endParaRPr lang="uk-UA"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Схема 9">
            <a:extLst>
              <a:ext uri="{FF2B5EF4-FFF2-40B4-BE49-F238E27FC236}">
                <a16:creationId xmlns:a16="http://schemas.microsoft.com/office/drawing/2014/main" xmlns="" id="{04E8E4E7-D6D5-4370-B9BA-A6C641F5F71C}"/>
              </a:ext>
            </a:extLst>
          </p:cNvPr>
          <p:cNvGraphicFramePr/>
          <p:nvPr/>
        </p:nvGraphicFramePr>
        <p:xfrm>
          <a:off x="1334260" y="134623"/>
          <a:ext cx="9436026" cy="4888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2">
            <a:extLst>
              <a:ext uri="{FF2B5EF4-FFF2-40B4-BE49-F238E27FC236}">
                <a16:creationId xmlns:a16="http://schemas.microsoft.com/office/drawing/2014/main" xmlns="" id="{F205D1F1-9080-4DDB-9655-4D3092B7568A}"/>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21715" y="138773"/>
            <a:ext cx="537714" cy="488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298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xmlns="" id="{EDABC2A5-0716-4A7E-9E9C-FECBC05E2D49}"/>
              </a:ext>
            </a:extLst>
          </p:cNvPr>
          <p:cNvSpPr/>
          <p:nvPr/>
        </p:nvSpPr>
        <p:spPr>
          <a:xfrm>
            <a:off x="320634" y="1063702"/>
            <a:ext cx="7525347" cy="646331"/>
          </a:xfrm>
          <a:prstGeom prst="rect">
            <a:avLst/>
          </a:prstGeom>
        </p:spPr>
        <p:txBody>
          <a:bodyPr wrap="square">
            <a:spAutoFit/>
          </a:bodyPr>
          <a:lstStyle/>
          <a:p>
            <a:r>
              <a:rPr lang="uk-UA" b="1" i="0" dirty="0">
                <a:solidFill>
                  <a:srgbClr val="C00000"/>
                </a:solidFill>
                <a:effectLst/>
                <a:latin typeface="Times New Roman" panose="02020603050405020304" pitchFamily="18" charset="0"/>
                <a:cs typeface="Times New Roman" panose="02020603050405020304" pitchFamily="18" charset="0"/>
              </a:rPr>
              <a:t>ДПА СКАСОВАНО, А ВСТУПНА КАМПАНІЯ ВІДБУВАТИМЕТЬСЯ ЗА ОСОБЛИВОЮ ПРОЦЕДУРОЮ</a:t>
            </a:r>
          </a:p>
        </p:txBody>
      </p:sp>
      <p:sp>
        <p:nvSpPr>
          <p:cNvPr id="11" name="Прямоугольник 10">
            <a:extLst>
              <a:ext uri="{FF2B5EF4-FFF2-40B4-BE49-F238E27FC236}">
                <a16:creationId xmlns:a16="http://schemas.microsoft.com/office/drawing/2014/main" xmlns="" id="{DB1EF0D6-2881-4086-B825-4FCD107F7288}"/>
              </a:ext>
            </a:extLst>
          </p:cNvPr>
          <p:cNvSpPr/>
          <p:nvPr/>
        </p:nvSpPr>
        <p:spPr>
          <a:xfrm>
            <a:off x="320634" y="1790637"/>
            <a:ext cx="7570694" cy="923330"/>
          </a:xfrm>
          <a:prstGeom prst="rect">
            <a:avLst/>
          </a:prstGeom>
        </p:spPr>
        <p:txBody>
          <a:bodyPr wrap="square">
            <a:spAutoFit/>
          </a:bodyPr>
          <a:lstStyle/>
          <a:p>
            <a:pPr algn="just"/>
            <a:r>
              <a:rPr lang="uk-UA" b="0" i="0" dirty="0">
                <a:solidFill>
                  <a:srgbClr val="303030"/>
                </a:solidFill>
                <a:effectLst/>
                <a:latin typeface="Times New Roman" panose="02020603050405020304" pitchFamily="18" charset="0"/>
                <a:cs typeface="Times New Roman" panose="02020603050405020304" pitchFamily="18" charset="0"/>
              </a:rPr>
              <a:t>8 листопада 2023 року Верховна Рада України підтримала </a:t>
            </a:r>
            <a:r>
              <a:rPr lang="uk-UA" b="0" i="0" dirty="0" err="1">
                <a:solidFill>
                  <a:srgbClr val="303030"/>
                </a:solidFill>
                <a:effectLst/>
                <a:latin typeface="Times New Roman" panose="02020603050405020304" pitchFamily="18" charset="0"/>
                <a:cs typeface="Times New Roman" panose="02020603050405020304" pitchFamily="18" charset="0"/>
              </a:rPr>
              <a:t>законопроєкт</a:t>
            </a:r>
            <a:r>
              <a:rPr lang="uk-UA" b="0" i="0" dirty="0">
                <a:solidFill>
                  <a:srgbClr val="303030"/>
                </a:solidFill>
                <a:effectLst/>
                <a:latin typeface="Times New Roman" panose="02020603050405020304" pitchFamily="18" charset="0"/>
                <a:cs typeface="Times New Roman" panose="02020603050405020304" pitchFamily="18" charset="0"/>
              </a:rPr>
              <a:t> </a:t>
            </a:r>
          </a:p>
          <a:p>
            <a:pPr algn="just"/>
            <a:r>
              <a:rPr lang="uk-UA" b="0" i="0" dirty="0">
                <a:solidFill>
                  <a:srgbClr val="303030"/>
                </a:solidFill>
                <a:effectLst/>
                <a:latin typeface="Times New Roman" panose="02020603050405020304" pitchFamily="18" charset="0"/>
                <a:cs typeface="Times New Roman" panose="02020603050405020304" pitchFamily="18" charset="0"/>
              </a:rPr>
              <a:t>№ 10092 «Про внесення змін до деяких законів України щодо державної підсумкової атестації та вступної кампанії 2024 року».</a:t>
            </a:r>
            <a:endParaRPr lang="uk-UA"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xmlns="" id="{384B5936-26C7-45AA-89E0-3AB90E692368}"/>
              </a:ext>
            </a:extLst>
          </p:cNvPr>
          <p:cNvSpPr/>
          <p:nvPr/>
        </p:nvSpPr>
        <p:spPr>
          <a:xfrm>
            <a:off x="288966" y="2957546"/>
            <a:ext cx="11614067" cy="3139321"/>
          </a:xfrm>
          <a:prstGeom prst="rect">
            <a:avLst/>
          </a:prstGeom>
        </p:spPr>
        <p:txBody>
          <a:bodyPr wrap="square">
            <a:spAutoFit/>
          </a:bodyPr>
          <a:lstStyle/>
          <a:p>
            <a:pPr algn="just"/>
            <a:r>
              <a:rPr lang="uk-UA" b="0" i="0" dirty="0">
                <a:solidFill>
                  <a:srgbClr val="303030"/>
                </a:solidFill>
                <a:effectLst/>
                <a:latin typeface="Times New Roman" panose="02020603050405020304" pitchFamily="18" charset="0"/>
                <a:cs typeface="Times New Roman" panose="02020603050405020304" pitchFamily="18" charset="0"/>
              </a:rPr>
              <a:t>Цим документом передбачено внесення змін до законів України «Про вищу освіту», «Про фахову </a:t>
            </a:r>
            <a:r>
              <a:rPr lang="uk-UA" b="0" i="0" dirty="0" err="1">
                <a:solidFill>
                  <a:srgbClr val="303030"/>
                </a:solidFill>
                <a:effectLst/>
                <a:latin typeface="Times New Roman" panose="02020603050405020304" pitchFamily="18" charset="0"/>
                <a:cs typeface="Times New Roman" panose="02020603050405020304" pitchFamily="18" charset="0"/>
              </a:rPr>
              <a:t>передвищу</a:t>
            </a:r>
            <a:r>
              <a:rPr lang="uk-UA" b="0" i="0" dirty="0">
                <a:solidFill>
                  <a:srgbClr val="303030"/>
                </a:solidFill>
                <a:effectLst/>
                <a:latin typeface="Times New Roman" panose="02020603050405020304" pitchFamily="18" charset="0"/>
                <a:cs typeface="Times New Roman" panose="02020603050405020304" pitchFamily="18" charset="0"/>
              </a:rPr>
              <a:t> освіту» та «Про повну загальну середню освіту», що врегульовують питання завершення навчального року в системі загальної середньої освіти та проведення вступної кампанії до закладів вищої і фахової </a:t>
            </a:r>
            <a:r>
              <a:rPr lang="uk-UA" b="0" i="0" dirty="0" err="1">
                <a:solidFill>
                  <a:srgbClr val="303030"/>
                </a:solidFill>
                <a:effectLst/>
                <a:latin typeface="Times New Roman" panose="02020603050405020304" pitchFamily="18" charset="0"/>
                <a:cs typeface="Times New Roman" panose="02020603050405020304" pitchFamily="18" charset="0"/>
              </a:rPr>
              <a:t>передвищої</a:t>
            </a:r>
            <a:r>
              <a:rPr lang="uk-UA" b="0" i="0" dirty="0">
                <a:solidFill>
                  <a:srgbClr val="303030"/>
                </a:solidFill>
                <a:effectLst/>
                <a:latin typeface="Times New Roman" panose="02020603050405020304" pitchFamily="18" charset="0"/>
                <a:cs typeface="Times New Roman" panose="02020603050405020304" pitchFamily="18" charset="0"/>
              </a:rPr>
              <a:t> освіти. </a:t>
            </a:r>
          </a:p>
          <a:p>
            <a:pPr algn="just"/>
            <a:r>
              <a:rPr lang="uk-UA" b="0" i="0" dirty="0">
                <a:solidFill>
                  <a:srgbClr val="303030"/>
                </a:solidFill>
                <a:effectLst/>
                <a:latin typeface="Times New Roman" panose="02020603050405020304" pitchFamily="18" charset="0"/>
                <a:cs typeface="Times New Roman" panose="02020603050405020304" pitchFamily="18" charset="0"/>
              </a:rPr>
              <a:t>Вступні випробування на бакалаврські програми до закладів вищої освіти України буде проведено у форматі</a:t>
            </a:r>
            <a:r>
              <a:rPr lang="uk-UA" b="1" i="0" dirty="0">
                <a:solidFill>
                  <a:srgbClr val="303030"/>
                </a:solidFill>
                <a:effectLst/>
                <a:latin typeface="Times New Roman" panose="02020603050405020304" pitchFamily="18" charset="0"/>
                <a:cs typeface="Times New Roman" panose="02020603050405020304" pitchFamily="18" charset="0"/>
              </a:rPr>
              <a:t> національного мультипредметного тесту  (НМТ)</a:t>
            </a:r>
            <a:r>
              <a:rPr lang="uk-UA" b="0" i="0" dirty="0">
                <a:solidFill>
                  <a:srgbClr val="303030"/>
                </a:solidFill>
                <a:effectLst/>
                <a:latin typeface="Times New Roman" panose="02020603050405020304" pitchFamily="18" charset="0"/>
                <a:cs typeface="Times New Roman" panose="02020603050405020304" pitchFamily="18" charset="0"/>
              </a:rPr>
              <a:t> на комп’ютерній основі. У межах НМТ кожен учасник буде виконувати завдання </a:t>
            </a:r>
            <a:r>
              <a:rPr lang="uk-UA" b="1" i="0" dirty="0">
                <a:solidFill>
                  <a:srgbClr val="303030"/>
                </a:solidFill>
                <a:effectLst/>
                <a:latin typeface="Times New Roman" panose="02020603050405020304" pitchFamily="18" charset="0"/>
                <a:cs typeface="Times New Roman" panose="02020603050405020304" pitchFamily="18" charset="0"/>
              </a:rPr>
              <a:t>із 4-х навчальних предметів, три з яких є обов’язковими </a:t>
            </a:r>
            <a:r>
              <a:rPr lang="uk-UA" b="0" i="1" dirty="0">
                <a:solidFill>
                  <a:srgbClr val="303030"/>
                </a:solidFill>
                <a:effectLst/>
                <a:latin typeface="Times New Roman" panose="02020603050405020304" pitchFamily="18" charset="0"/>
                <a:cs typeface="Times New Roman" panose="02020603050405020304" pitchFamily="18" charset="0"/>
              </a:rPr>
              <a:t>(українська мова, математика та історія України)</a:t>
            </a:r>
            <a:r>
              <a:rPr lang="uk-UA" b="1" i="0" dirty="0">
                <a:solidFill>
                  <a:srgbClr val="303030"/>
                </a:solidFill>
                <a:effectLst/>
                <a:latin typeface="Times New Roman" panose="02020603050405020304" pitchFamily="18" charset="0"/>
                <a:cs typeface="Times New Roman" panose="02020603050405020304" pitchFamily="18" charset="0"/>
              </a:rPr>
              <a:t>, а один — на вибір із переліку</a:t>
            </a:r>
            <a:r>
              <a:rPr lang="uk-UA" b="0" i="0" dirty="0">
                <a:solidFill>
                  <a:srgbClr val="303030"/>
                </a:solidFill>
                <a:effectLst/>
                <a:latin typeface="Times New Roman" panose="02020603050405020304" pitchFamily="18" charset="0"/>
                <a:cs typeface="Times New Roman" panose="02020603050405020304" pitchFamily="18" charset="0"/>
              </a:rPr>
              <a:t> </a:t>
            </a:r>
            <a:r>
              <a:rPr lang="uk-UA" b="0" i="1" dirty="0">
                <a:solidFill>
                  <a:srgbClr val="303030"/>
                </a:solidFill>
                <a:effectLst/>
                <a:latin typeface="Times New Roman" panose="02020603050405020304" pitchFamily="18" charset="0"/>
                <a:cs typeface="Times New Roman" panose="02020603050405020304" pitchFamily="18" charset="0"/>
              </a:rPr>
              <a:t>(українська література, іноземна мова (англійська, німецька, французька, іспанська), біологія, хімія, фізика, географія</a:t>
            </a:r>
            <a:r>
              <a:rPr lang="uk-UA" b="0" i="0" dirty="0">
                <a:solidFill>
                  <a:srgbClr val="303030"/>
                </a:solidFill>
                <a:effectLst/>
                <a:latin typeface="Times New Roman" panose="02020603050405020304" pitchFamily="18" charset="0"/>
                <a:cs typeface="Times New Roman" panose="02020603050405020304" pitchFamily="18" charset="0"/>
              </a:rPr>
              <a:t>). Предмет за вибором вступник зазначатиме під час реєстрації для участі в НМТ.   </a:t>
            </a:r>
          </a:p>
          <a:p>
            <a:pPr algn="just"/>
            <a:r>
              <a:rPr lang="uk-UA" b="0" i="0" dirty="0">
                <a:solidFill>
                  <a:srgbClr val="303030"/>
                </a:solidFill>
                <a:effectLst/>
                <a:latin typeface="Times New Roman" panose="02020603050405020304" pitchFamily="18" charset="0"/>
                <a:cs typeface="Times New Roman" panose="02020603050405020304" pitchFamily="18" charset="0"/>
              </a:rPr>
              <a:t>Нині Міністерство освіти і науки України розробляє Порядок прийому на навчання для здобуття вищої освіти у 2024 році, тобто документ, який деталізує модель вступної кампанії 2024 року.</a:t>
            </a:r>
          </a:p>
        </p:txBody>
      </p:sp>
      <p:pic>
        <p:nvPicPr>
          <p:cNvPr id="14" name="Рисунок 13">
            <a:extLst>
              <a:ext uri="{FF2B5EF4-FFF2-40B4-BE49-F238E27FC236}">
                <a16:creationId xmlns:a16="http://schemas.microsoft.com/office/drawing/2014/main" xmlns="" id="{E5D34E45-DA8A-49F8-A317-878C5CB1628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3345" y="214787"/>
            <a:ext cx="3562598" cy="2587790"/>
          </a:xfrm>
          <a:prstGeom prst="rect">
            <a:avLst/>
          </a:prstGeom>
        </p:spPr>
      </p:pic>
      <p:graphicFrame>
        <p:nvGraphicFramePr>
          <p:cNvPr id="8" name="Схема 7">
            <a:extLst>
              <a:ext uri="{FF2B5EF4-FFF2-40B4-BE49-F238E27FC236}">
                <a16:creationId xmlns:a16="http://schemas.microsoft.com/office/drawing/2014/main" xmlns="" id="{D431E217-6CFC-4044-872E-4FDF45BC2475}"/>
              </a:ext>
            </a:extLst>
          </p:cNvPr>
          <p:cNvGraphicFramePr/>
          <p:nvPr>
            <p:extLst>
              <p:ext uri="{D42A27DB-BD31-4B8C-83A1-F6EECF244321}">
                <p14:modId xmlns:p14="http://schemas.microsoft.com/office/powerpoint/2010/main" xmlns="" val="1496125877"/>
              </p:ext>
            </p:extLst>
          </p:nvPr>
        </p:nvGraphicFramePr>
        <p:xfrm>
          <a:off x="119235" y="195544"/>
          <a:ext cx="9212655" cy="4888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a:extLst>
              <a:ext uri="{FF2B5EF4-FFF2-40B4-BE49-F238E27FC236}">
                <a16:creationId xmlns:a16="http://schemas.microsoft.com/office/drawing/2014/main" xmlns="" id="{A6DDEE6D-7727-4839-88C8-44A03E43C71A}"/>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88966" y="223631"/>
            <a:ext cx="475122" cy="43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873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8B46E893-C0AA-43A5-A2EE-2190D4D8ACED}"/>
              </a:ext>
            </a:extLst>
          </p:cNvPr>
          <p:cNvSpPr/>
          <p:nvPr/>
        </p:nvSpPr>
        <p:spPr>
          <a:xfrm>
            <a:off x="4194992" y="1572484"/>
            <a:ext cx="7654629" cy="2031325"/>
          </a:xfrm>
          <a:prstGeom prst="rect">
            <a:avLst/>
          </a:prstGeom>
        </p:spPr>
        <p:txBody>
          <a:bodyPr wrap="square">
            <a:spAutoFit/>
          </a:bodyPr>
          <a:lstStyle/>
          <a:p>
            <a:pPr marL="285750" indent="-285750" algn="just">
              <a:buFont typeface="Wingdings" panose="05000000000000000000" pitchFamily="2" charset="2"/>
              <a:buChar char="q"/>
            </a:pPr>
            <a:r>
              <a:rPr lang="uk-UA" dirty="0">
                <a:solidFill>
                  <a:schemeClr val="bg2">
                    <a:lumMod val="10000"/>
                  </a:schemeClr>
                </a:solidFill>
                <a:latin typeface="Times New Roman" panose="02020603050405020304" pitchFamily="18" charset="0"/>
                <a:cs typeface="Times New Roman" panose="02020603050405020304" pitchFamily="18" charset="0"/>
              </a:rPr>
              <a:t>якими будуть завдання на НМТ, </a:t>
            </a:r>
          </a:p>
          <a:p>
            <a:pPr marL="285750" indent="-285750" algn="just">
              <a:buFont typeface="Wingdings" panose="05000000000000000000" pitchFamily="2" charset="2"/>
              <a:buChar char="q"/>
            </a:pPr>
            <a:r>
              <a:rPr lang="uk-UA" dirty="0">
                <a:solidFill>
                  <a:schemeClr val="bg2">
                    <a:lumMod val="10000"/>
                  </a:schemeClr>
                </a:solidFill>
                <a:latin typeface="Times New Roman" panose="02020603050405020304" pitchFamily="18" charset="0"/>
                <a:cs typeface="Times New Roman" panose="02020603050405020304" pitchFamily="18" charset="0"/>
              </a:rPr>
              <a:t>як саме організовуватимуть 4-годинне тестування та якою буде перерва між блоками НМТ,</a:t>
            </a:r>
          </a:p>
          <a:p>
            <a:pPr marL="285750" indent="-285750" algn="just">
              <a:buFont typeface="Wingdings" panose="05000000000000000000" pitchFamily="2" charset="2"/>
              <a:buChar char="q"/>
            </a:pPr>
            <a:r>
              <a:rPr lang="uk-UA" dirty="0">
                <a:solidFill>
                  <a:schemeClr val="bg2">
                    <a:lumMod val="10000"/>
                  </a:schemeClr>
                </a:solidFill>
                <a:latin typeface="Times New Roman" panose="02020603050405020304" pitchFamily="18" charset="0"/>
                <a:cs typeface="Times New Roman" panose="02020603050405020304" pitchFamily="18" charset="0"/>
              </a:rPr>
              <a:t>як організатори планують боротися із недоброчесністю під час оцінювання,</a:t>
            </a:r>
          </a:p>
          <a:p>
            <a:pPr marL="285750" indent="-285750" algn="just">
              <a:buFont typeface="Wingdings" panose="05000000000000000000" pitchFamily="2" charset="2"/>
              <a:buChar char="q"/>
            </a:pPr>
            <a:r>
              <a:rPr lang="uk-UA" dirty="0">
                <a:solidFill>
                  <a:schemeClr val="bg2">
                    <a:lumMod val="10000"/>
                  </a:schemeClr>
                </a:solidFill>
                <a:latin typeface="Times New Roman" panose="02020603050405020304" pitchFamily="18" charset="0"/>
                <a:cs typeface="Times New Roman" panose="02020603050405020304" pitchFamily="18" charset="0"/>
              </a:rPr>
              <a:t>чи буде доступною опція тестування мовами нацменшин,</a:t>
            </a:r>
          </a:p>
          <a:p>
            <a:pPr marL="285750" indent="-285750" algn="just">
              <a:buFont typeface="Wingdings" panose="05000000000000000000" pitchFamily="2" charset="2"/>
              <a:buChar char="q"/>
            </a:pPr>
            <a:r>
              <a:rPr lang="uk-UA" dirty="0">
                <a:solidFill>
                  <a:schemeClr val="bg2">
                    <a:lumMod val="10000"/>
                  </a:schemeClr>
                </a:solidFill>
                <a:latin typeface="Times New Roman" panose="02020603050405020304" pitchFamily="18" charset="0"/>
                <a:cs typeface="Times New Roman" panose="02020603050405020304" pitchFamily="18" charset="0"/>
              </a:rPr>
              <a:t>чого очікувати від ДПА у 4-х, 9-х та 11-х класах.</a:t>
            </a:r>
            <a:endParaRPr lang="uk-UA" b="0" dirty="0">
              <a:solidFill>
                <a:schemeClr val="bg2">
                  <a:lumMod val="10000"/>
                </a:schemeClr>
              </a:solidFill>
              <a:effectLst/>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F2638A0D-D20C-4674-9032-B9AF675737D8}"/>
              </a:ext>
            </a:extLst>
          </p:cNvPr>
          <p:cNvSpPr/>
          <p:nvPr/>
        </p:nvSpPr>
        <p:spPr>
          <a:xfrm>
            <a:off x="1466034" y="771212"/>
            <a:ext cx="9619012" cy="707886"/>
          </a:xfrm>
          <a:prstGeom prst="rect">
            <a:avLst/>
          </a:prstGeom>
        </p:spPr>
        <p:txBody>
          <a:bodyPr wrap="square">
            <a:spAutoFit/>
          </a:bodyPr>
          <a:lstStyle/>
          <a:p>
            <a:pPr algn="ctr"/>
            <a:r>
              <a:rPr lang="uk-UA" sz="2000" b="1" dirty="0">
                <a:solidFill>
                  <a:srgbClr val="AD7F00"/>
                </a:solidFill>
                <a:latin typeface="Times New Roman" panose="02020603050405020304" pitchFamily="18" charset="0"/>
                <a:cs typeface="Times New Roman" panose="02020603050405020304" pitchFamily="18" charset="0"/>
              </a:rPr>
              <a:t>4 години на тести, контроль за списуванням і пілотне ДПА. </a:t>
            </a:r>
          </a:p>
          <a:p>
            <a:pPr algn="ctr"/>
            <a:r>
              <a:rPr lang="uk-UA" sz="2000" b="1" dirty="0">
                <a:solidFill>
                  <a:srgbClr val="AD7F00"/>
                </a:solidFill>
                <a:latin typeface="Times New Roman" panose="02020603050405020304" pitchFamily="18" charset="0"/>
                <a:cs typeface="Times New Roman" panose="02020603050405020304" pitchFamily="18" charset="0"/>
              </a:rPr>
              <a:t>Тетяна Вакуленко про зміни на НМТ-2024</a:t>
            </a:r>
            <a:endParaRPr lang="uk-UA" sz="2000" b="1" i="0" dirty="0">
              <a:solidFill>
                <a:srgbClr val="AD7F00"/>
              </a:solidFill>
              <a:effectLst/>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9C5BFD53-F77A-4E3E-B9B4-3770F9FD1E3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6002" y="1949028"/>
            <a:ext cx="3625933" cy="3254408"/>
          </a:xfrm>
          <a:prstGeom prst="rect">
            <a:avLst/>
          </a:prstGeom>
        </p:spPr>
      </p:pic>
      <p:sp>
        <p:nvSpPr>
          <p:cNvPr id="8" name="Прямоугольник 7">
            <a:extLst>
              <a:ext uri="{FF2B5EF4-FFF2-40B4-BE49-F238E27FC236}">
                <a16:creationId xmlns:a16="http://schemas.microsoft.com/office/drawing/2014/main" xmlns="" id="{979564E8-1E09-48F4-B06B-56BA6F687A9D}"/>
              </a:ext>
            </a:extLst>
          </p:cNvPr>
          <p:cNvSpPr/>
          <p:nvPr/>
        </p:nvSpPr>
        <p:spPr>
          <a:xfrm>
            <a:off x="4194992" y="3596917"/>
            <a:ext cx="7804941" cy="1200329"/>
          </a:xfrm>
          <a:prstGeom prst="rect">
            <a:avLst/>
          </a:prstGeom>
        </p:spPr>
        <p:txBody>
          <a:bodyPr wrap="square">
            <a:spAutoFit/>
          </a:bodyPr>
          <a:lstStyle/>
          <a:p>
            <a:pPr algn="just"/>
            <a:r>
              <a:rPr lang="uk-UA" dirty="0">
                <a:solidFill>
                  <a:schemeClr val="bg2">
                    <a:lumMod val="10000"/>
                  </a:schemeClr>
                </a:solidFill>
                <a:latin typeface="Times New Roman" panose="02020603050405020304" pitchFamily="18" charset="0"/>
                <a:cs typeface="Times New Roman" panose="02020603050405020304" pitchFamily="18" charset="0"/>
              </a:rPr>
              <a:t>2024-й стане третім роком, коли випускники складатимуть "воєнний" варіант ЗНО – Національний мультипредметний тест (НМТ). Тестування не відрізнятиметься кардинально від двох попередніх років, утім організатори планують внести певні корективи у 2024 році. </a:t>
            </a:r>
          </a:p>
        </p:txBody>
      </p:sp>
      <p:graphicFrame>
        <p:nvGraphicFramePr>
          <p:cNvPr id="10" name="Схема 9">
            <a:extLst>
              <a:ext uri="{FF2B5EF4-FFF2-40B4-BE49-F238E27FC236}">
                <a16:creationId xmlns:a16="http://schemas.microsoft.com/office/drawing/2014/main" xmlns="" id="{EFFC1FC0-8BAE-489E-BD1D-4FDA75F553D1}"/>
              </a:ext>
            </a:extLst>
          </p:cNvPr>
          <p:cNvGraphicFramePr/>
          <p:nvPr>
            <p:extLst>
              <p:ext uri="{D42A27DB-BD31-4B8C-83A1-F6EECF244321}">
                <p14:modId xmlns:p14="http://schemas.microsoft.com/office/powerpoint/2010/main" xmlns="" val="2997202647"/>
              </p:ext>
            </p:extLst>
          </p:nvPr>
        </p:nvGraphicFramePr>
        <p:xfrm>
          <a:off x="701457" y="5390208"/>
          <a:ext cx="10112571" cy="1379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a:extLst>
              <a:ext uri="{FF2B5EF4-FFF2-40B4-BE49-F238E27FC236}">
                <a16:creationId xmlns:a16="http://schemas.microsoft.com/office/drawing/2014/main" xmlns="" id="{CD3A435F-6E6B-49EC-B58B-990799F216E8}"/>
              </a:ext>
            </a:extLst>
          </p:cNvPr>
          <p:cNvGraphicFramePr/>
          <p:nvPr/>
        </p:nvGraphicFramePr>
        <p:xfrm>
          <a:off x="1334260" y="134623"/>
          <a:ext cx="9436026" cy="48880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Picture 2">
            <a:extLst>
              <a:ext uri="{FF2B5EF4-FFF2-40B4-BE49-F238E27FC236}">
                <a16:creationId xmlns:a16="http://schemas.microsoft.com/office/drawing/2014/main" xmlns="" id="{D06153B0-79F8-4C87-8EFE-E90D0CAA62C3}"/>
              </a:ext>
            </a:extLst>
          </p:cNvPr>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54377" y="167603"/>
            <a:ext cx="475122" cy="431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646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xmlns="" id="{A3F21561-1B8C-421F-8564-E8B8088D4C8F}"/>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04801" y="281833"/>
            <a:ext cx="3412176" cy="3375767"/>
          </a:xfrm>
        </p:spPr>
      </p:pic>
      <p:sp>
        <p:nvSpPr>
          <p:cNvPr id="6" name="Прямоугольник 5">
            <a:extLst>
              <a:ext uri="{FF2B5EF4-FFF2-40B4-BE49-F238E27FC236}">
                <a16:creationId xmlns:a16="http://schemas.microsoft.com/office/drawing/2014/main" xmlns="" id="{4439B30E-852B-45D4-99C6-286593994120}"/>
              </a:ext>
            </a:extLst>
          </p:cNvPr>
          <p:cNvSpPr/>
          <p:nvPr/>
        </p:nvSpPr>
        <p:spPr>
          <a:xfrm>
            <a:off x="3847604" y="281833"/>
            <a:ext cx="8039595" cy="3693319"/>
          </a:xfrm>
          <a:prstGeom prst="rect">
            <a:avLst/>
          </a:prstGeom>
        </p:spPr>
        <p:txBody>
          <a:bodyPr wrap="square">
            <a:spAutoFit/>
          </a:bodyPr>
          <a:lstStyle/>
          <a:p>
            <a:pPr algn="just" fontAlgn="base"/>
            <a:r>
              <a:rPr lang="uk-UA" dirty="0">
                <a:solidFill>
                  <a:srgbClr val="333333"/>
                </a:solidFill>
                <a:latin typeface="Times New Roman" panose="02020603050405020304" pitchFamily="18" charset="0"/>
                <a:cs typeface="Times New Roman" panose="02020603050405020304" pitchFamily="18" charset="0"/>
              </a:rPr>
              <a:t>Зарахування історії України до категорії обов'язкових для складання предметів є важливим кроком для зміцнення національної свідомості та самоідентифікації. Такі знання формують здатність аналітичного й критичного мислення, розвивають уміння встановлювати причинно-наслідкові зв’язки й визначати тенденції та закономірності, а також бути стійкими до історичних маніпуляцій і фейків.</a:t>
            </a:r>
          </a:p>
          <a:p>
            <a:pPr algn="just" fontAlgn="base"/>
            <a:endParaRPr lang="uk-UA" dirty="0">
              <a:solidFill>
                <a:srgbClr val="333333"/>
              </a:solidFill>
              <a:latin typeface="Times New Roman" panose="02020603050405020304" pitchFamily="18" charset="0"/>
              <a:cs typeface="Times New Roman" panose="02020603050405020304" pitchFamily="18" charset="0"/>
            </a:endParaRPr>
          </a:p>
          <a:p>
            <a:pPr algn="just" fontAlgn="base"/>
            <a:r>
              <a:rPr lang="uk-UA" i="1" dirty="0">
                <a:solidFill>
                  <a:srgbClr val="C00000"/>
                </a:solidFill>
                <a:latin typeface="Times New Roman" panose="02020603050405020304" pitchFamily="18" charset="0"/>
                <a:cs typeface="Times New Roman" panose="02020603050405020304" pitchFamily="18" charset="0"/>
              </a:rPr>
              <a:t>«Ми хочемо, щоб учасники тестування були якомога краще обізнаними з питань історії України, знали передумови цієї страшної війни, як сталося, що нині ми перебуваємо у цій точці відносин з росією. Проте, не включатимемо у програму тестування увесь історичний період. На НМТ перевірятимуть знання лише за період від XVI століття і дотепер»</a:t>
            </a:r>
            <a:r>
              <a:rPr lang="uk-UA" dirty="0">
                <a:solidFill>
                  <a:srgbClr val="C00000"/>
                </a:solidFill>
                <a:latin typeface="Times New Roman" panose="02020603050405020304" pitchFamily="18" charset="0"/>
                <a:cs typeface="Times New Roman" panose="02020603050405020304" pitchFamily="18" charset="0"/>
              </a:rPr>
              <a:t>, — прокоментувала директорка Українського центру оцінювання якості освіти </a:t>
            </a:r>
            <a:r>
              <a:rPr lang="uk-UA" b="1" dirty="0">
                <a:solidFill>
                  <a:srgbClr val="C00000"/>
                </a:solidFill>
                <a:latin typeface="Times New Roman" panose="02020603050405020304" pitchFamily="18" charset="0"/>
                <a:cs typeface="Times New Roman" panose="02020603050405020304" pitchFamily="18" charset="0"/>
              </a:rPr>
              <a:t>Тетяна Вакуленко</a:t>
            </a:r>
            <a:r>
              <a:rPr lang="uk-UA" dirty="0">
                <a:solidFill>
                  <a:srgbClr val="C00000"/>
                </a:solidFill>
                <a:latin typeface="Times New Roman" panose="02020603050405020304" pitchFamily="18" charset="0"/>
                <a:cs typeface="Times New Roman" panose="02020603050405020304" pitchFamily="18" charset="0"/>
              </a:rPr>
              <a:t>.</a:t>
            </a:r>
            <a:endParaRPr lang="uk-UA" b="0" i="0" dirty="0">
              <a:solidFill>
                <a:srgbClr val="C00000"/>
              </a:solidFill>
              <a:effectLst/>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A8B0A306-6D6C-4050-B81A-3C512A10A3A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4022913"/>
            <a:ext cx="3756561" cy="2710396"/>
          </a:xfrm>
          <a:prstGeom prst="rect">
            <a:avLst/>
          </a:prstGeom>
        </p:spPr>
      </p:pic>
      <p:sp>
        <p:nvSpPr>
          <p:cNvPr id="9" name="Прямоугольник 8">
            <a:extLst>
              <a:ext uri="{FF2B5EF4-FFF2-40B4-BE49-F238E27FC236}">
                <a16:creationId xmlns:a16="http://schemas.microsoft.com/office/drawing/2014/main" xmlns="" id="{162341E5-43FC-4775-BCA0-DC839D157A56}"/>
              </a:ext>
            </a:extLst>
          </p:cNvPr>
          <p:cNvSpPr/>
          <p:nvPr/>
        </p:nvSpPr>
        <p:spPr>
          <a:xfrm>
            <a:off x="4342409" y="4190632"/>
            <a:ext cx="7212281" cy="1477328"/>
          </a:xfrm>
          <a:prstGeom prst="rect">
            <a:avLst/>
          </a:prstGeom>
        </p:spPr>
        <p:txBody>
          <a:bodyPr wrap="square">
            <a:spAutoFit/>
          </a:bodyPr>
          <a:lstStyle/>
          <a:p>
            <a:pPr algn="just"/>
            <a:r>
              <a:rPr lang="uk-UA" b="1" dirty="0">
                <a:solidFill>
                  <a:srgbClr val="C00000"/>
                </a:solidFill>
                <a:latin typeface="Times New Roman" panose="02020603050405020304" pitchFamily="18" charset="0"/>
                <a:cs typeface="Times New Roman" panose="02020603050405020304" pitchFamily="18" charset="0"/>
              </a:rPr>
              <a:t>Пробного НМТ також не проводитимуть. </a:t>
            </a:r>
            <a:r>
              <a:rPr lang="uk-UA" dirty="0">
                <a:solidFill>
                  <a:srgbClr val="333333"/>
                </a:solidFill>
                <a:latin typeface="Times New Roman" panose="02020603050405020304" pitchFamily="18" charset="0"/>
                <a:cs typeface="Times New Roman" panose="02020603050405020304" pitchFamily="18" charset="0"/>
              </a:rPr>
              <a:t>Однак для того, щоби цьогорічні вступники мали можливість підготуватися до складання НМТ, Український центр оцінювання якості освіти має вчасно проінформувати учасників про специфіку тестування, зокрема заздалегідь оприлюднити демонстраційні варіанти тестів.</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33437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64BC58B6-C064-46AD-BF44-663278E02615}"/>
              </a:ext>
            </a:extLst>
          </p:cNvPr>
          <p:cNvSpPr/>
          <p:nvPr/>
        </p:nvSpPr>
        <p:spPr>
          <a:xfrm>
            <a:off x="5580789" y="308161"/>
            <a:ext cx="5595634" cy="461665"/>
          </a:xfrm>
          <a:prstGeom prst="rect">
            <a:avLst/>
          </a:prstGeom>
        </p:spPr>
        <p:txBody>
          <a:bodyPr wrap="none">
            <a:spAutoFit/>
          </a:bodyPr>
          <a:lstStyle/>
          <a:p>
            <a:r>
              <a:rPr lang="uk-UA" sz="2400" b="1" dirty="0">
                <a:solidFill>
                  <a:schemeClr val="accent1">
                    <a:lumMod val="75000"/>
                  </a:schemeClr>
                </a:solidFill>
                <a:latin typeface="Times New Roman" panose="02020603050405020304" pitchFamily="18" charset="0"/>
                <a:cs typeface="Times New Roman" panose="02020603050405020304" pitchFamily="18" charset="0"/>
              </a:rPr>
              <a:t>НМТ у 2024 році матиме формат «3+1»</a:t>
            </a:r>
            <a:endParaRPr lang="uk-UA" sz="2400" b="1" i="0" dirty="0">
              <a:solidFill>
                <a:schemeClr val="accent1">
                  <a:lumMod val="75000"/>
                </a:schemeClr>
              </a:solidFill>
              <a:effectLst/>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1C9DD30D-B2EB-4B08-9191-55C9F817D45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7421" y="418006"/>
            <a:ext cx="4420890" cy="5596317"/>
          </a:xfrm>
          <a:prstGeom prst="rect">
            <a:avLst/>
          </a:prstGeom>
        </p:spPr>
      </p:pic>
      <p:sp>
        <p:nvSpPr>
          <p:cNvPr id="7" name="Прямоугольник 6">
            <a:extLst>
              <a:ext uri="{FF2B5EF4-FFF2-40B4-BE49-F238E27FC236}">
                <a16:creationId xmlns:a16="http://schemas.microsoft.com/office/drawing/2014/main" xmlns="" id="{817EDF27-BB57-4A9E-9071-C5F30E3D6727}"/>
              </a:ext>
            </a:extLst>
          </p:cNvPr>
          <p:cNvSpPr/>
          <p:nvPr/>
        </p:nvSpPr>
        <p:spPr>
          <a:xfrm>
            <a:off x="4892634" y="843676"/>
            <a:ext cx="6971945" cy="4247317"/>
          </a:xfrm>
          <a:prstGeom prst="rect">
            <a:avLst/>
          </a:prstGeom>
        </p:spPr>
        <p:txBody>
          <a:bodyPr wrap="square">
            <a:spAutoFit/>
          </a:bodyPr>
          <a:lstStyle/>
          <a:p>
            <a:r>
              <a:rPr lang="uk-UA" dirty="0">
                <a:solidFill>
                  <a:srgbClr val="000000"/>
                </a:solidFill>
                <a:latin typeface="Times New Roman" panose="02020603050405020304" pitchFamily="18" charset="0"/>
                <a:cs typeface="Times New Roman" panose="02020603050405020304" pitchFamily="18" charset="0"/>
              </a:rPr>
              <a:t>Вступні іспити до закладів вищої освіти у 2024 році відбудуться у вигляді </a:t>
            </a:r>
            <a:r>
              <a:rPr lang="uk-UA" dirty="0">
                <a:solidFill>
                  <a:srgbClr val="8C8282"/>
                </a:solidFill>
                <a:latin typeface="Times New Roman" panose="02020603050405020304" pitchFamily="18" charset="0"/>
                <a:cs typeface="Times New Roman" panose="02020603050405020304" pitchFamily="18" charset="0"/>
                <a:hlinkClick r:id="rId3"/>
              </a:rPr>
              <a:t>національного мультипредметного тесту</a:t>
            </a:r>
            <a:r>
              <a:rPr lang="uk-UA" dirty="0">
                <a:solidFill>
                  <a:srgbClr val="000000"/>
                </a:solidFill>
                <a:latin typeface="Times New Roman" panose="02020603050405020304" pitchFamily="18" charset="0"/>
                <a:cs typeface="Times New Roman" panose="02020603050405020304" pitchFamily="18" charset="0"/>
              </a:rPr>
              <a:t>, до складу якого буде включено 4 навчальних предмета.</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Зокрема, формат вступного іспиту до бакалаврату та магістратури медичного спрямування передбачатиме складання трьох обов’язкових предметів – української мови, математики та історії України, а також та одного предмета за вибором.</a:t>
            </a:r>
          </a:p>
          <a:p>
            <a:endParaRPr lang="uk-UA" dirty="0">
              <a:solidFill>
                <a:srgbClr val="000000"/>
              </a:solidFill>
              <a:latin typeface="Times New Roman" panose="02020603050405020304" pitchFamily="18" charset="0"/>
              <a:cs typeface="Times New Roman" panose="02020603050405020304" pitchFamily="18" charset="0"/>
            </a:endParaRPr>
          </a:p>
          <a:p>
            <a:r>
              <a:rPr lang="uk-UA" dirty="0">
                <a:solidFill>
                  <a:srgbClr val="000000"/>
                </a:solidFill>
                <a:latin typeface="Times New Roman" panose="02020603050405020304" pitchFamily="18" charset="0"/>
                <a:cs typeface="Times New Roman" panose="02020603050405020304" pitchFamily="18" charset="0"/>
              </a:rPr>
              <a:t>Тестування відбудеться в один день і триватиме 4 години. </a:t>
            </a:r>
          </a:p>
          <a:p>
            <a:r>
              <a:rPr lang="uk-UA" dirty="0">
                <a:solidFill>
                  <a:srgbClr val="000000"/>
                </a:solidFill>
                <a:latin typeface="Times New Roman" panose="02020603050405020304" pitchFamily="18" charset="0"/>
                <a:cs typeface="Times New Roman" panose="02020603050405020304" pitchFamily="18" charset="0"/>
              </a:rPr>
              <a:t>Між двогодинними предметними блоками буде передбачена двадцяти хвилинна перерва.</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
            </a:r>
            <a:br>
              <a:rPr lang="uk-UA" dirty="0">
                <a:solidFill>
                  <a:srgbClr val="000000"/>
                </a:solidFill>
                <a:latin typeface="Times New Roman" panose="02020603050405020304" pitchFamily="18" charset="0"/>
                <a:cs typeface="Times New Roman" panose="02020603050405020304" pitchFamily="18" charset="0"/>
              </a:rPr>
            </a:br>
            <a:r>
              <a:rPr lang="uk-UA" dirty="0">
                <a:solidFill>
                  <a:srgbClr val="000000"/>
                </a:solidFill>
                <a:latin typeface="Times New Roman" panose="02020603050405020304" pitchFamily="18" charset="0"/>
                <a:cs typeface="Times New Roman" panose="02020603050405020304" pitchFamily="18" charset="0"/>
              </a:rPr>
              <a:t>Частина тесту з історії України охоплюватиме період з XVI до XXI століття.</a:t>
            </a:r>
            <a:endParaRPr lang="uk-UA" b="0" i="0" dirty="0">
              <a:solidFill>
                <a:srgbClr val="000000"/>
              </a:solidFill>
              <a:effectLst/>
              <a:latin typeface="Times New Roman" panose="02020603050405020304" pitchFamily="18" charset="0"/>
              <a:cs typeface="Times New Roman" panose="02020603050405020304" pitchFamily="18" charset="0"/>
            </a:endParaRPr>
          </a:p>
        </p:txBody>
      </p:sp>
      <p:sp>
        <p:nvSpPr>
          <p:cNvPr id="2" name="Прямоугольник 1">
            <a:extLst>
              <a:ext uri="{FF2B5EF4-FFF2-40B4-BE49-F238E27FC236}">
                <a16:creationId xmlns:a16="http://schemas.microsoft.com/office/drawing/2014/main" xmlns="" id="{DBE459D4-0DB6-4ABD-9418-85D579966343}"/>
              </a:ext>
            </a:extLst>
          </p:cNvPr>
          <p:cNvSpPr/>
          <p:nvPr/>
        </p:nvSpPr>
        <p:spPr>
          <a:xfrm>
            <a:off x="4892634" y="5090993"/>
            <a:ext cx="6096000" cy="923330"/>
          </a:xfrm>
          <a:prstGeom prst="rect">
            <a:avLst/>
          </a:prstGeom>
        </p:spPr>
        <p:txBody>
          <a:bodyPr>
            <a:spAutoFit/>
          </a:bodyPr>
          <a:lstStyle/>
          <a:p>
            <a:pPr algn="just"/>
            <a:r>
              <a:rPr lang="uk-UA" dirty="0">
                <a:solidFill>
                  <a:schemeClr val="bg2">
                    <a:lumMod val="10000"/>
                  </a:schemeClr>
                </a:solidFill>
                <a:latin typeface="Times New Roman" panose="02020603050405020304" pitchFamily="18" charset="0"/>
                <a:cs typeface="Times New Roman" panose="02020603050405020304" pitchFamily="18" charset="0"/>
              </a:rPr>
              <a:t>Окрім того, Винницький зауважив, що Україна рухається в сторону того, що є на сьогодні стандартом в ЄС, а саме на випуску з школи перевіряється не менше п’яти предметів.</a:t>
            </a:r>
          </a:p>
        </p:txBody>
      </p:sp>
      <p:sp>
        <p:nvSpPr>
          <p:cNvPr id="3" name="Прямоугольник 2">
            <a:extLst>
              <a:ext uri="{FF2B5EF4-FFF2-40B4-BE49-F238E27FC236}">
                <a16:creationId xmlns:a16="http://schemas.microsoft.com/office/drawing/2014/main" xmlns="" id="{E298F821-F435-41FC-98B4-CE0B0F916FEC}"/>
              </a:ext>
            </a:extLst>
          </p:cNvPr>
          <p:cNvSpPr/>
          <p:nvPr/>
        </p:nvSpPr>
        <p:spPr>
          <a:xfrm>
            <a:off x="250182" y="6116828"/>
            <a:ext cx="10661213" cy="646331"/>
          </a:xfrm>
          <a:prstGeom prst="rect">
            <a:avLst/>
          </a:prstGeom>
        </p:spPr>
        <p:txBody>
          <a:bodyPr wrap="square">
            <a:spAutoFit/>
          </a:bodyPr>
          <a:lstStyle/>
          <a:p>
            <a:pPr algn="just"/>
            <a:r>
              <a:rPr lang="uk-UA" dirty="0">
                <a:solidFill>
                  <a:srgbClr val="C00000"/>
                </a:solidFill>
                <a:latin typeface="Times New Roman" panose="02020603050405020304" pitchFamily="18" charset="0"/>
                <a:cs typeface="Times New Roman" panose="02020603050405020304" pitchFamily="18" charset="0"/>
              </a:rPr>
              <a:t>Закон, що унормує модель </a:t>
            </a:r>
            <a:r>
              <a:rPr lang="uk-UA" dirty="0">
                <a:solidFill>
                  <a:srgbClr val="0563C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національного мультипредметного </a:t>
            </a:r>
            <a:r>
              <a:rPr lang="uk-UA" dirty="0">
                <a:solidFill>
                  <a:srgbClr val="C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тесту</a:t>
            </a:r>
            <a:r>
              <a:rPr lang="uk-UA" dirty="0">
                <a:solidFill>
                  <a:srgbClr val="C00000"/>
                </a:solidFill>
                <a:latin typeface="Times New Roman" panose="02020603050405020304" pitchFamily="18" charset="0"/>
                <a:cs typeface="Times New Roman" panose="02020603050405020304" pitchFamily="18" charset="0"/>
              </a:rPr>
              <a:t> і регулюватиме вступ у 2024 році, перебуває на реєстрації у Верховній Раді.</a:t>
            </a:r>
          </a:p>
        </p:txBody>
      </p:sp>
    </p:spTree>
    <p:extLst>
      <p:ext uri="{BB962C8B-B14F-4D97-AF65-F5344CB8AC3E}">
        <p14:creationId xmlns:p14="http://schemas.microsoft.com/office/powerpoint/2010/main" xmlns="" val="3248885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4ED9E5DB-24B5-4559-8077-017A32B5AAB8}"/>
              </a:ext>
            </a:extLst>
          </p:cNvPr>
          <p:cNvSpPr/>
          <p:nvPr/>
        </p:nvSpPr>
        <p:spPr>
          <a:xfrm>
            <a:off x="4595751" y="489397"/>
            <a:ext cx="7303324" cy="923330"/>
          </a:xfrm>
          <a:prstGeom prst="rect">
            <a:avLst/>
          </a:prstGeom>
        </p:spPr>
        <p:txBody>
          <a:bodyPr wrap="square">
            <a:spAutoFit/>
          </a:bodyPr>
          <a:lstStyle/>
          <a:p>
            <a:pPr algn="just"/>
            <a:r>
              <a:rPr lang="uk-UA" dirty="0">
                <a:solidFill>
                  <a:srgbClr val="000000"/>
                </a:solidFill>
                <a:latin typeface="Times New Roman" panose="02020603050405020304" pitchFamily="18" charset="0"/>
                <a:cs typeface="Times New Roman" panose="02020603050405020304" pitchFamily="18" charset="0"/>
              </a:rPr>
              <a:t>Освіта.ua пропонує всім охочим пройти онлайн по два тести з усіх предметів обов’язкового та блоку та блоку предметів на вибір, які цьогоріч були запропоновані учасникам  </a:t>
            </a:r>
            <a:r>
              <a:rPr lang="uk-UA" dirty="0">
                <a:solidFill>
                  <a:srgbClr val="8C8282"/>
                </a:solidFill>
                <a:latin typeface="Times New Roman" panose="02020603050405020304" pitchFamily="18" charset="0"/>
                <a:cs typeface="Times New Roman" panose="02020603050405020304" pitchFamily="18" charset="0"/>
                <a:hlinkClick r:id="rId2"/>
              </a:rPr>
              <a:t>НМТ</a:t>
            </a:r>
            <a:r>
              <a:rPr lang="uk-UA" dirty="0">
                <a:solidFill>
                  <a:srgbClr val="000000"/>
                </a:solidFill>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D492D94F-DA0F-4F2F-9E43-A9A41C63D3FA}"/>
              </a:ext>
            </a:extLst>
          </p:cNvPr>
          <p:cNvSpPr/>
          <p:nvPr/>
        </p:nvSpPr>
        <p:spPr>
          <a:xfrm>
            <a:off x="4595752" y="1412727"/>
            <a:ext cx="7303323" cy="646331"/>
          </a:xfrm>
          <a:prstGeom prst="rect">
            <a:avLst/>
          </a:prstGeom>
        </p:spPr>
        <p:txBody>
          <a:bodyPr wrap="square">
            <a:spAutoFit/>
          </a:bodyPr>
          <a:lstStyle/>
          <a:p>
            <a:pPr algn="just"/>
            <a:r>
              <a:rPr lang="uk-UA" dirty="0">
                <a:solidFill>
                  <a:srgbClr val="000000"/>
                </a:solidFill>
                <a:latin typeface="Times New Roman" panose="02020603050405020304" pitchFamily="18" charset="0"/>
                <a:cs typeface="Times New Roman" panose="02020603050405020304" pitchFamily="18" charset="0"/>
              </a:rPr>
              <a:t>Усі тестові завдання були оприлюднені Українським центром оцінювання якості освіти у звіті про результати НМТ у 2023 році.</a:t>
            </a:r>
            <a:endParaRPr lang="uk-UA"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380A0078-F9BA-45E4-B25B-726CC46F5AAD}"/>
              </a:ext>
            </a:extLst>
          </p:cNvPr>
          <p:cNvSpPr/>
          <p:nvPr/>
        </p:nvSpPr>
        <p:spPr>
          <a:xfrm>
            <a:off x="4595751" y="2059058"/>
            <a:ext cx="7208322" cy="2862322"/>
          </a:xfrm>
          <a:prstGeom prst="rect">
            <a:avLst/>
          </a:prstGeom>
        </p:spPr>
        <p:txBody>
          <a:bodyPr wrap="square">
            <a:spAutoFit/>
          </a:bodyPr>
          <a:lstStyle/>
          <a:p>
            <a:pPr algn="just"/>
            <a:r>
              <a:rPr lang="uk-UA" dirty="0">
                <a:solidFill>
                  <a:srgbClr val="000000"/>
                </a:solidFill>
                <a:latin typeface="Times New Roman" panose="02020603050405020304" pitchFamily="18" charset="0"/>
                <a:cs typeface="Times New Roman" panose="02020603050405020304" pitchFamily="18" charset="0"/>
              </a:rPr>
              <a:t>Спосіб виконання всіх завдань у тестах максимально наближений до реального онлайн-</a:t>
            </a:r>
            <a:r>
              <a:rPr lang="uk-UA" dirty="0" err="1">
                <a:solidFill>
                  <a:srgbClr val="000000"/>
                </a:solidFill>
                <a:latin typeface="Times New Roman" panose="02020603050405020304" pitchFamily="18" charset="0"/>
                <a:cs typeface="Times New Roman" panose="02020603050405020304" pitchFamily="18" charset="0"/>
              </a:rPr>
              <a:t>тестувальника</a:t>
            </a:r>
            <a:r>
              <a:rPr lang="uk-UA" dirty="0">
                <a:solidFill>
                  <a:srgbClr val="000000"/>
                </a:solidFill>
                <a:latin typeface="Times New Roman" panose="02020603050405020304" pitchFamily="18" charset="0"/>
                <a:cs typeface="Times New Roman" panose="02020603050405020304" pitchFamily="18" charset="0"/>
              </a:rPr>
              <a:t> НМТ, а форма відповіді відповідає виду, що був запропонований вступникам під час проходження спрощеного ЗНО.</a:t>
            </a:r>
          </a:p>
          <a:p>
            <a:pPr algn="just"/>
            <a:r>
              <a:rPr lang="uk-UA" dirty="0">
                <a:solidFill>
                  <a:srgbClr val="000000"/>
                </a:solidFill>
                <a:latin typeface="Times New Roman" panose="02020603050405020304" pitchFamily="18" charset="0"/>
                <a:cs typeface="Times New Roman" panose="02020603050405020304" pitchFamily="18" charset="0"/>
              </a:rPr>
              <a:t>Після виконання кожного тесту учасник отримає правильні відповіді на всі завдання та результат у тестових балах.</a:t>
            </a:r>
          </a:p>
          <a:p>
            <a:pPr algn="just"/>
            <a:r>
              <a:rPr lang="uk-UA" dirty="0">
                <a:solidFill>
                  <a:srgbClr val="000000"/>
                </a:solidFill>
                <a:latin typeface="Times New Roman" panose="02020603050405020304" pitchFamily="18" charset="0"/>
                <a:cs typeface="Times New Roman" panose="02020603050405020304" pitchFamily="18" charset="0"/>
              </a:rPr>
              <a:t>Окрім двох варіантів кожного предметного тесту з усіх предметів цьогорічного НМТ, на сайті </a:t>
            </a:r>
            <a:r>
              <a:rPr lang="uk-UA" dirty="0">
                <a:solidFill>
                  <a:srgbClr val="8C8282"/>
                </a:solidFill>
                <a:latin typeface="Times New Roman" panose="02020603050405020304" pitchFamily="18" charset="0"/>
                <a:cs typeface="Times New Roman" panose="02020603050405020304" pitchFamily="18" charset="0"/>
                <a:hlinkClick r:id="rId3"/>
              </a:rPr>
              <a:t>ЗНО-ОНЛАЙН</a:t>
            </a:r>
            <a:r>
              <a:rPr lang="uk-UA" dirty="0">
                <a:solidFill>
                  <a:srgbClr val="000000"/>
                </a:solidFill>
                <a:latin typeface="Times New Roman" panose="02020603050405020304" pitchFamily="18" charset="0"/>
                <a:cs typeface="Times New Roman" panose="02020603050405020304" pitchFamily="18" charset="0"/>
              </a:rPr>
              <a:t> ви зможете знайти демоверсії </a:t>
            </a:r>
            <a:r>
              <a:rPr lang="uk-UA" dirty="0" err="1">
                <a:solidFill>
                  <a:srgbClr val="000000"/>
                </a:solidFill>
                <a:latin typeface="Times New Roman" panose="02020603050405020304" pitchFamily="18" charset="0"/>
                <a:cs typeface="Times New Roman" panose="02020603050405020304" pitchFamily="18" charset="0"/>
              </a:rPr>
              <a:t>мультитесту</a:t>
            </a:r>
            <a:r>
              <a:rPr lang="uk-UA" dirty="0">
                <a:solidFill>
                  <a:srgbClr val="000000"/>
                </a:solidFill>
                <a:latin typeface="Times New Roman" panose="02020603050405020304" pitchFamily="18" charset="0"/>
                <a:cs typeface="Times New Roman" panose="02020603050405020304" pitchFamily="18" charset="0"/>
              </a:rPr>
              <a:t> за два роки та </a:t>
            </a:r>
            <a:r>
              <a:rPr lang="uk-UA" dirty="0">
                <a:solidFill>
                  <a:srgbClr val="8C8282"/>
                </a:solidFill>
                <a:latin typeface="Times New Roman" panose="02020603050405020304" pitchFamily="18" charset="0"/>
                <a:cs typeface="Times New Roman" panose="02020603050405020304" pitchFamily="18" charset="0"/>
                <a:hlinkClick r:id="rId4"/>
              </a:rPr>
              <a:t>тренувальні варіанти</a:t>
            </a:r>
            <a:r>
              <a:rPr lang="uk-UA" dirty="0">
                <a:solidFill>
                  <a:srgbClr val="000000"/>
                </a:solidFill>
                <a:latin typeface="Times New Roman" panose="02020603050405020304" pitchFamily="18" charset="0"/>
                <a:cs typeface="Times New Roman" panose="02020603050405020304" pitchFamily="18" charset="0"/>
              </a:rPr>
              <a:t> </a:t>
            </a:r>
            <a:r>
              <a:rPr lang="uk-UA" dirty="0" err="1">
                <a:solidFill>
                  <a:srgbClr val="000000"/>
                </a:solidFill>
                <a:latin typeface="Times New Roman" panose="02020603050405020304" pitchFamily="18" charset="0"/>
                <a:cs typeface="Times New Roman" panose="02020603050405020304" pitchFamily="18" charset="0"/>
              </a:rPr>
              <a:t>мультитесту</a:t>
            </a:r>
            <a:r>
              <a:rPr lang="uk-UA" dirty="0">
                <a:solidFill>
                  <a:srgbClr val="000000"/>
                </a:solidFill>
                <a:latin typeface="Times New Roman" panose="02020603050405020304" pitchFamily="18" charset="0"/>
                <a:cs typeface="Times New Roman" panose="02020603050405020304" pitchFamily="18" charset="0"/>
              </a:rPr>
              <a:t>.</a:t>
            </a:r>
            <a:endParaRPr lang="uk-UA" b="0" i="0" dirty="0">
              <a:solidFill>
                <a:srgbClr val="000000"/>
              </a:solidFill>
              <a:effectLst/>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24F2B780-C6C2-4197-946B-CB4031D0299F}"/>
              </a:ext>
            </a:extLst>
          </p:cNvPr>
          <p:cNvSpPr/>
          <p:nvPr/>
        </p:nvSpPr>
        <p:spPr>
          <a:xfrm>
            <a:off x="411677" y="5168274"/>
            <a:ext cx="10739252" cy="1200329"/>
          </a:xfrm>
          <a:prstGeom prst="rect">
            <a:avLst/>
          </a:prstGeom>
        </p:spPr>
        <p:txBody>
          <a:bodyPr wrap="square">
            <a:spAutoFit/>
          </a:bodyPr>
          <a:lstStyle/>
          <a:p>
            <a:pPr algn="just"/>
            <a:r>
              <a:rPr lang="uk-UA" dirty="0">
                <a:solidFill>
                  <a:srgbClr val="000000"/>
                </a:solidFill>
                <a:latin typeface="Times New Roman" panose="02020603050405020304" pitchFamily="18" charset="0"/>
                <a:cs typeface="Times New Roman" panose="02020603050405020304" pitchFamily="18" charset="0"/>
              </a:rPr>
              <a:t>Також для якісної підготовки вступники можуть скористатись завданнями з </a:t>
            </a:r>
            <a:r>
              <a:rPr lang="uk-UA" dirty="0">
                <a:solidFill>
                  <a:srgbClr val="8C8282"/>
                </a:solidFill>
                <a:latin typeface="Times New Roman" panose="02020603050405020304" pitchFamily="18" charset="0"/>
                <a:cs typeface="Times New Roman" panose="02020603050405020304" pitchFamily="18" charset="0"/>
                <a:hlinkClick r:id="rId5"/>
              </a:rPr>
              <a:t>української мови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8C8282"/>
                </a:solidFill>
                <a:latin typeface="Times New Roman" panose="02020603050405020304" pitchFamily="18" charset="0"/>
                <a:cs typeface="Times New Roman" panose="02020603050405020304" pitchFamily="18" charset="0"/>
                <a:hlinkClick r:id="rId6"/>
              </a:rPr>
              <a:t>математики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8C8282"/>
                </a:solidFill>
                <a:latin typeface="Times New Roman" panose="02020603050405020304" pitchFamily="18" charset="0"/>
                <a:cs typeface="Times New Roman" panose="02020603050405020304" pitchFamily="18" charset="0"/>
                <a:hlinkClick r:id="rId7"/>
              </a:rPr>
              <a:t>історії України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8C8282"/>
                </a:solidFill>
                <a:latin typeface="Times New Roman" panose="02020603050405020304" pitchFamily="18" charset="0"/>
                <a:cs typeface="Times New Roman" panose="02020603050405020304" pitchFamily="18" charset="0"/>
                <a:hlinkClick r:id="rId8"/>
              </a:rPr>
              <a:t>біології</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8C8282"/>
                </a:solidFill>
                <a:latin typeface="Times New Roman" panose="02020603050405020304" pitchFamily="18" charset="0"/>
                <a:cs typeface="Times New Roman" panose="02020603050405020304" pitchFamily="18" charset="0"/>
                <a:hlinkClick r:id="rId9"/>
              </a:rPr>
              <a:t>хімії</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8C8282"/>
                </a:solidFill>
                <a:latin typeface="Times New Roman" panose="02020603050405020304" pitchFamily="18" charset="0"/>
                <a:cs typeface="Times New Roman" panose="02020603050405020304" pitchFamily="18" charset="0"/>
                <a:hlinkClick r:id="rId10"/>
              </a:rPr>
              <a:t>фізики</a:t>
            </a:r>
            <a:r>
              <a:rPr lang="uk-UA" dirty="0">
                <a:solidFill>
                  <a:srgbClr val="000000"/>
                </a:solidFill>
                <a:latin typeface="Times New Roman" panose="02020603050405020304" pitchFamily="18" charset="0"/>
                <a:cs typeface="Times New Roman" panose="02020603050405020304" pitchFamily="18" charset="0"/>
              </a:rPr>
              <a:t>, які згруповані за темами. Вибіркове виконання завдань певних типів або тематичних блоків дозволить якісно повторити теми з цих предметів, передбачені програмою.</a:t>
            </a:r>
            <a:endParaRPr lang="uk-UA"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5A4007C4-94D4-4AF1-AAEA-BEC92B97B163}"/>
              </a:ext>
            </a:extLst>
          </p:cNvPr>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660663" y="2300166"/>
            <a:ext cx="3840086" cy="2627001"/>
          </a:xfrm>
          <a:prstGeom prst="rect">
            <a:avLst/>
          </a:prstGeom>
        </p:spPr>
      </p:pic>
      <p:pic>
        <p:nvPicPr>
          <p:cNvPr id="13" name="Рисунок 12">
            <a:extLst>
              <a:ext uri="{FF2B5EF4-FFF2-40B4-BE49-F238E27FC236}">
                <a16:creationId xmlns:a16="http://schemas.microsoft.com/office/drawing/2014/main" xmlns="" id="{2BD6C21F-78E8-4B66-8511-3E4725C0E4D6}"/>
              </a:ext>
            </a:extLst>
          </p:cNvPr>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292925" y="489397"/>
            <a:ext cx="4054691" cy="2281120"/>
          </a:xfrm>
          <a:prstGeom prst="rect">
            <a:avLst/>
          </a:prstGeom>
        </p:spPr>
      </p:pic>
    </p:spTree>
    <p:extLst>
      <p:ext uri="{BB962C8B-B14F-4D97-AF65-F5344CB8AC3E}">
        <p14:creationId xmlns:p14="http://schemas.microsoft.com/office/powerpoint/2010/main" xmlns="" val="260993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6"/>
          <p:cNvSpPr>
            <a:spLocks noChangeArrowheads="1"/>
          </p:cNvSpPr>
          <p:nvPr/>
        </p:nvSpPr>
        <p:spPr bwMode="auto">
          <a:xfrm>
            <a:off x="5381620" y="357167"/>
            <a:ext cx="385381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b="1" dirty="0">
                <a:solidFill>
                  <a:srgbClr val="C00000"/>
                </a:solidFill>
                <a:latin typeface="Times New Roman" panose="02020603050405020304" pitchFamily="18" charset="0"/>
                <a:ea typeface="Arial Cyr" panose="020B0604020202020204" pitchFamily="34" charset="0"/>
                <a:cs typeface="Times New Roman" panose="02020603050405020304" pitchFamily="18" charset="0"/>
              </a:rPr>
              <a:t>МОТИВАЦІЙНИЙ ЛИСТ</a:t>
            </a:r>
            <a:endParaRPr lang="ru-RU" altLang="ru-RU" sz="2400" dirty="0">
              <a:solidFill>
                <a:srgbClr val="C00000"/>
              </a:solidFill>
              <a:latin typeface="Times New Roman" panose="02020603050405020304" pitchFamily="18" charset="0"/>
              <a:ea typeface="Arial Cyr" panose="020B0604020202020204" pitchFamily="34" charset="0"/>
              <a:cs typeface="Times New Roman" panose="02020603050405020304" pitchFamily="18" charset="0"/>
            </a:endParaRPr>
          </a:p>
        </p:txBody>
      </p:sp>
      <p:pic>
        <p:nvPicPr>
          <p:cNvPr id="4102" name="Picture 6" descr="Як написати мотиваційний лист правильно?"/>
          <p:cNvPicPr>
            <a:picLocks noChangeAspect="1" noChangeArrowheads="1"/>
          </p:cNvPicPr>
          <p:nvPr/>
        </p:nvPicPr>
        <p:blipFill>
          <a:blip r:embed="rId2"/>
          <a:srcRect/>
          <a:stretch>
            <a:fillRect/>
          </a:stretch>
        </p:blipFill>
        <p:spPr bwMode="auto">
          <a:xfrm>
            <a:off x="2166910" y="142852"/>
            <a:ext cx="2643206" cy="2428892"/>
          </a:xfrm>
          <a:prstGeom prst="rect">
            <a:avLst/>
          </a:prstGeom>
          <a:noFill/>
        </p:spPr>
      </p:pic>
      <p:sp>
        <p:nvSpPr>
          <p:cNvPr id="4106" name="AutoShape 10" descr="Графика Мотиваційний лист 2022 021"/>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08" name="AutoShape 12" descr="термін мотив лист 202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10" name="AutoShape 14" descr="термін мотив лист 2022"/>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111" name="Picture 15" descr="D:\курси\2022-2023\ВІЙНА\термін_мотив_лист_2022.jpg"/>
          <p:cNvPicPr>
            <a:picLocks noChangeAspect="1" noChangeArrowheads="1"/>
          </p:cNvPicPr>
          <p:nvPr/>
        </p:nvPicPr>
        <p:blipFill>
          <a:blip r:embed="rId3"/>
          <a:srcRect/>
          <a:stretch>
            <a:fillRect/>
          </a:stretch>
        </p:blipFill>
        <p:spPr bwMode="auto">
          <a:xfrm>
            <a:off x="5595934" y="928670"/>
            <a:ext cx="4071966" cy="1230686"/>
          </a:xfrm>
          <a:prstGeom prst="rect">
            <a:avLst/>
          </a:prstGeom>
          <a:noFill/>
        </p:spPr>
      </p:pic>
      <p:pic>
        <p:nvPicPr>
          <p:cNvPr id="4112" name="Picture 16" descr="D:\курси\2022-2023\ВІЙНА\Графика_Мотиваційний_лист_2022_Структура8.jpg"/>
          <p:cNvPicPr>
            <a:picLocks noChangeAspect="1" noChangeArrowheads="1"/>
          </p:cNvPicPr>
          <p:nvPr/>
        </p:nvPicPr>
        <p:blipFill>
          <a:blip r:embed="rId4"/>
          <a:srcRect/>
          <a:stretch>
            <a:fillRect/>
          </a:stretch>
        </p:blipFill>
        <p:spPr bwMode="auto">
          <a:xfrm>
            <a:off x="6520117" y="2302232"/>
            <a:ext cx="3929090" cy="3929090"/>
          </a:xfrm>
          <a:prstGeom prst="rect">
            <a:avLst/>
          </a:prstGeom>
          <a:noFill/>
        </p:spPr>
      </p:pic>
      <p:pic>
        <p:nvPicPr>
          <p:cNvPr id="4113" name="Picture 17" descr="D:\курси\2022-2023\ВІЙНА\Графика_Мотиваційний_лист_2022_021.jpg"/>
          <p:cNvPicPr>
            <a:picLocks noChangeAspect="1" noChangeArrowheads="1"/>
          </p:cNvPicPr>
          <p:nvPr/>
        </p:nvPicPr>
        <p:blipFill>
          <a:blip r:embed="rId5"/>
          <a:srcRect/>
          <a:stretch>
            <a:fillRect/>
          </a:stretch>
        </p:blipFill>
        <p:spPr bwMode="auto">
          <a:xfrm>
            <a:off x="1523968" y="2262540"/>
            <a:ext cx="3929090" cy="4057648"/>
          </a:xfrm>
          <a:prstGeom prst="rect">
            <a:avLst/>
          </a:prstGeom>
          <a:noFill/>
        </p:spPr>
      </p:pic>
      <p:sp>
        <p:nvSpPr>
          <p:cNvPr id="14" name="Прямоугольник 13"/>
          <p:cNvSpPr/>
          <p:nvPr/>
        </p:nvSpPr>
        <p:spPr>
          <a:xfrm>
            <a:off x="2309786" y="6357958"/>
            <a:ext cx="7786742" cy="523220"/>
          </a:xfrm>
          <a:prstGeom prst="rect">
            <a:avLst/>
          </a:prstGeom>
        </p:spPr>
        <p:txBody>
          <a:bodyPr wrap="square">
            <a:spAutoFit/>
          </a:bodyPr>
          <a:lstStyle/>
          <a:p>
            <a:r>
              <a:rPr lang="en-US" sz="1400" b="1" dirty="0">
                <a:solidFill>
                  <a:schemeClr val="accent2">
                    <a:lumMod val="75000"/>
                  </a:schemeClr>
                </a:solidFill>
                <a:hlinkClick r:id="rId6"/>
              </a:rPr>
              <a:t>https://mon.gov.ua/ua/news/vstup-2022-vidpovidi-na-osnovni-zapitannya-shodo-motivacijnogo-lista</a:t>
            </a:r>
            <a:endParaRPr lang="en-US" sz="1400" b="1" dirty="0">
              <a:solidFill>
                <a:schemeClr val="accent2">
                  <a:lumMod val="75000"/>
                </a:schemeClr>
              </a:solidFill>
            </a:endParaRPr>
          </a:p>
          <a:p>
            <a:endParaRPr lang="ru-RU" sz="1400" b="1" dirty="0">
              <a:solidFill>
                <a:schemeClr val="accent2">
                  <a:lumMod val="75000"/>
                </a:schemeClr>
              </a:solidFill>
            </a:endParaRPr>
          </a:p>
        </p:txBody>
      </p:sp>
      <p:pic>
        <p:nvPicPr>
          <p:cNvPr id="4114" name="Picture 18" descr="D:\курси\2022-2023\ВІЙНА\м.png"/>
          <p:cNvPicPr>
            <a:picLocks noChangeAspect="1" noChangeArrowheads="1"/>
          </p:cNvPicPr>
          <p:nvPr/>
        </p:nvPicPr>
        <p:blipFill>
          <a:blip r:embed="rId7" cstate="print"/>
          <a:srcRect/>
          <a:stretch>
            <a:fillRect/>
          </a:stretch>
        </p:blipFill>
        <p:spPr bwMode="auto">
          <a:xfrm>
            <a:off x="1095340" y="285728"/>
            <a:ext cx="4071966" cy="2000264"/>
          </a:xfrm>
          <a:prstGeom prst="rect">
            <a:avLst/>
          </a:prstGeom>
          <a:noFill/>
        </p:spPr>
      </p:pic>
    </p:spTree>
    <p:extLst>
      <p:ext uri="{BB962C8B-B14F-4D97-AF65-F5344CB8AC3E}">
        <p14:creationId xmlns:p14="http://schemas.microsoft.com/office/powerpoint/2010/main" xmlns="" val="4986581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TotalTime>
  <Words>1302</Words>
  <Application>Microsoft Office PowerPoint</Application>
  <PresentationFormat>Произвольный</PresentationFormat>
  <Paragraphs>84</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ПРОБНЕ ЗНО-2022: ПОВЕРНЕННЯ КОШТІВ ЗА ВИЗНАЧЕНИМ МЕХАНІЗМОМ  Станом на 23 листопада 2023 року майже 38 тисяч учасників пробного ЗНО-2022 подали заяви про повернення залишкових коштів, сплачених за його проведення, значна частина уже отримала кошти, а це близько 9 мільйонів гривень; понад 4 тисячі осіб вказали на бажання перерахувати кошти на підтримку Збройних Сил України на суму понад.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44</cp:revision>
  <dcterms:created xsi:type="dcterms:W3CDTF">2023-12-04T09:41:18Z</dcterms:created>
  <dcterms:modified xsi:type="dcterms:W3CDTF">2024-01-23T13:44:14Z</dcterms:modified>
</cp:coreProperties>
</file>